
<file path=[Content_Types].xml><?xml version="1.0" encoding="utf-8"?>
<Types xmlns="http://schemas.openxmlformats.org/package/2006/content-types">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585" autoAdjust="0"/>
  </p:normalViewPr>
  <p:slideViewPr>
    <p:cSldViewPr>
      <p:cViewPr varScale="1">
        <p:scale>
          <a:sx n="84" d="100"/>
          <a:sy n="84" d="100"/>
        </p:scale>
        <p:origin x="-1402" y="-67"/>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6C06C150-8483-477D-B759-8C17DB5C4045}" type="datetimeFigureOut">
              <a:rPr lang="ru-RU" smtClean="0"/>
              <a:t>09.01.2020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91369EC-8D60-418B-9E3D-7424A4A89247}"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6C06C150-8483-477D-B759-8C17DB5C4045}" type="datetimeFigureOut">
              <a:rPr lang="ru-RU" smtClean="0"/>
              <a:t>09.01.2020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91369EC-8D60-418B-9E3D-7424A4A89247}" type="slidenum">
              <a:rPr lang="ru-RU" smtClean="0"/>
              <a:t>‹#›</a:t>
            </a:fld>
            <a:endParaRPr lang="ru-RU"/>
          </a:p>
        </p:txBody>
      </p:sp>
      <p:sp>
        <p:nvSpPr>
          <p:cNvPr id="7" name="Title 6"/>
          <p:cNvSpPr>
            <a:spLocks noGrp="1"/>
          </p:cNvSpPr>
          <p:nvPr>
            <p:ph type="title"/>
          </p:nvPr>
        </p:nvSpPr>
        <p:spPr/>
        <p:txBody>
          <a:bodyPr/>
          <a:lstStyle/>
          <a:p>
            <a:r>
              <a:rPr lang="ru-RU" smtClean="0"/>
              <a:t>Образец заголовка</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6C06C150-8483-477D-B759-8C17DB5C4045}" type="datetimeFigureOut">
              <a:rPr lang="ru-RU" smtClean="0"/>
              <a:t>09.01.2020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91369EC-8D60-418B-9E3D-7424A4A89247}"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5" name="Date Placeholder 4"/>
          <p:cNvSpPr>
            <a:spLocks noGrp="1"/>
          </p:cNvSpPr>
          <p:nvPr>
            <p:ph type="dt" sz="half" idx="10"/>
          </p:nvPr>
        </p:nvSpPr>
        <p:spPr/>
        <p:txBody>
          <a:bodyPr/>
          <a:lstStyle/>
          <a:p>
            <a:fld id="{6C06C150-8483-477D-B759-8C17DB5C4045}" type="datetimeFigureOut">
              <a:rPr lang="ru-RU" smtClean="0"/>
              <a:t>09.01.2020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91369EC-8D60-418B-9E3D-7424A4A89247}" type="slidenum">
              <a:rPr lang="ru-RU" smtClean="0"/>
              <a:t>‹#›</a:t>
            </a:fld>
            <a:endParaRPr lang="ru-RU"/>
          </a:p>
        </p:txBody>
      </p:sp>
      <p:sp>
        <p:nvSpPr>
          <p:cNvPr id="9" name="Content Placeholder 8"/>
          <p:cNvSpPr>
            <a:spLocks noGrp="1"/>
          </p:cNvSpPr>
          <p:nvPr>
            <p:ph sz="quarter" idx="13"/>
          </p:nvPr>
        </p:nvSpPr>
        <p:spPr>
          <a:xfrm>
            <a:off x="676655" y="2679192"/>
            <a:ext cx="3822192" cy="34472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6C06C150-8483-477D-B759-8C17DB5C4045}" type="datetimeFigureOut">
              <a:rPr lang="ru-RU" smtClean="0"/>
              <a:t>09.01.2020</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B91369EC-8D60-418B-9E3D-7424A4A89247}"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Date Placeholder 2"/>
          <p:cNvSpPr>
            <a:spLocks noGrp="1"/>
          </p:cNvSpPr>
          <p:nvPr>
            <p:ph type="dt" sz="half" idx="10"/>
          </p:nvPr>
        </p:nvSpPr>
        <p:spPr/>
        <p:txBody>
          <a:bodyPr/>
          <a:lstStyle/>
          <a:p>
            <a:fld id="{6C06C150-8483-477D-B759-8C17DB5C4045}" type="datetimeFigureOut">
              <a:rPr lang="ru-RU" smtClean="0"/>
              <a:t>09.01.2020</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B91369EC-8D60-418B-9E3D-7424A4A89247}"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6C06C150-8483-477D-B759-8C17DB5C4045}" type="datetimeFigureOut">
              <a:rPr lang="ru-RU" smtClean="0"/>
              <a:t>09.01.2020</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B91369EC-8D60-418B-9E3D-7424A4A89247}"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6C06C150-8483-477D-B759-8C17DB5C4045}" type="datetimeFigureOut">
              <a:rPr lang="ru-RU" smtClean="0"/>
              <a:t>09.01.2020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91369EC-8D60-418B-9E3D-7424A4A89247}" type="slidenum">
              <a:rPr lang="ru-RU" smtClean="0"/>
              <a:t>‹#›</a:t>
            </a:fld>
            <a:endParaRPr lang="ru-RU"/>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ru-RU" smtClean="0"/>
              <a:t>Образец заголовка</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ru-RU" smtClean="0"/>
              <a:t>Образец заголовка</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6C06C150-8483-477D-B759-8C17DB5C4045}" type="datetimeFigureOut">
              <a:rPr lang="ru-RU" smtClean="0"/>
              <a:t>09.01.2020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91369EC-8D60-418B-9E3D-7424A4A89247}" type="slidenum">
              <a:rPr lang="ru-RU" smtClean="0"/>
              <a:t>‹#›</a:t>
            </a:fld>
            <a:endParaRPr lang="ru-RU"/>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6C06C150-8483-477D-B759-8C17DB5C4045}" type="datetimeFigureOut">
              <a:rPr lang="ru-RU" smtClean="0"/>
              <a:t>09.01.2020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91369EC-8D60-418B-9E3D-7424A4A89247}"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6C06C150-8483-477D-B759-8C17DB5C4045}" type="datetimeFigureOut">
              <a:rPr lang="ru-RU" smtClean="0"/>
              <a:t>09.01.2020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91369EC-8D60-418B-9E3D-7424A4A89247}" type="slidenum">
              <a:rPr lang="ru-RU" smtClean="0"/>
              <a:t>‹#›</a:t>
            </a:fld>
            <a:endParaRPr lang="ru-RU"/>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6C06C150-8483-477D-B759-8C17DB5C4045}" type="datetimeFigureOut">
              <a:rPr lang="ru-RU" smtClean="0"/>
              <a:t>09.01.2020</a:t>
            </a:fld>
            <a:endParaRPr lang="ru-RU"/>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ru-RU"/>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B91369EC-8D60-418B-9E3D-7424A4A89247}" type="slidenum">
              <a:rPr lang="ru-RU" smtClean="0"/>
              <a:t>‹#›</a:t>
            </a:fld>
            <a:endParaRPr lang="ru-RU"/>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692697"/>
            <a:ext cx="7772400" cy="2880319"/>
          </a:xfrm>
        </p:spPr>
        <p:txBody>
          <a:bodyPr>
            <a:normAutofit/>
          </a:bodyPr>
          <a:lstStyle/>
          <a:p>
            <a:r>
              <a:rPr lang="kk-KZ" sz="3600" b="1" i="1" dirty="0">
                <a:latin typeface="KZ Times New Roman" panose="02020603050405020304" pitchFamily="18" charset="0"/>
              </a:rPr>
              <a:t>2 КӘСІПОРЫНДАҒЫ ЖОСПАРЛАУ НЕГІЗДЕРІ</a:t>
            </a:r>
            <a:endParaRPr lang="ru-RU" sz="3600" b="1" i="1" dirty="0">
              <a:latin typeface="KZ Times New Roman" panose="02020603050405020304" pitchFamily="18" charset="0"/>
            </a:endParaRPr>
          </a:p>
        </p:txBody>
      </p:sp>
    </p:spTree>
    <p:extLst>
      <p:ext uri="{BB962C8B-B14F-4D97-AF65-F5344CB8AC3E}">
        <p14:creationId xmlns:p14="http://schemas.microsoft.com/office/powerpoint/2010/main" val="2194660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043608" y="764705"/>
            <a:ext cx="7344816" cy="4985980"/>
          </a:xfrm>
          <a:prstGeom prst="rect">
            <a:avLst/>
          </a:prstGeom>
        </p:spPr>
        <p:txBody>
          <a:bodyPr wrap="square">
            <a:spAutoFit/>
          </a:bodyPr>
          <a:lstStyle/>
          <a:p>
            <a:pPr algn="ctr"/>
            <a:endParaRPr lang="kk-KZ" b="1" i="1" dirty="0" smtClean="0">
              <a:latin typeface="KZ Times New Roman" panose="02020603050405020304" pitchFamily="18" charset="0"/>
            </a:endParaRPr>
          </a:p>
          <a:p>
            <a:pPr algn="ctr"/>
            <a:r>
              <a:rPr lang="kk-KZ" sz="2400" b="1" i="1" dirty="0" smtClean="0">
                <a:latin typeface="KZ Times New Roman" panose="02020603050405020304" pitchFamily="18" charset="0"/>
              </a:rPr>
              <a:t>Қарастырылатын дәріс сұрақтары</a:t>
            </a:r>
            <a:r>
              <a:rPr lang="kk-KZ" b="1" i="1" dirty="0" smtClean="0">
                <a:latin typeface="KZ Times New Roman" panose="02020603050405020304" pitchFamily="18" charset="0"/>
              </a:rPr>
              <a:t>:</a:t>
            </a:r>
          </a:p>
          <a:p>
            <a:pPr algn="ctr"/>
            <a:endParaRPr lang="kk-KZ" b="1" i="1" dirty="0" smtClean="0">
              <a:latin typeface="KZ Times New Roman" panose="02020603050405020304" pitchFamily="18" charset="0"/>
            </a:endParaRPr>
          </a:p>
          <a:p>
            <a:pPr algn="ctr"/>
            <a:endParaRPr lang="kk-KZ" b="1" i="1" dirty="0" smtClean="0">
              <a:latin typeface="KZ Times New Roman" panose="02020603050405020304" pitchFamily="18" charset="0"/>
            </a:endParaRPr>
          </a:p>
          <a:p>
            <a:pPr algn="just"/>
            <a:r>
              <a:rPr lang="kk-KZ" dirty="0" smtClean="0"/>
              <a:t>1</a:t>
            </a:r>
            <a:r>
              <a:rPr lang="kk-KZ" dirty="0"/>
              <a:t>. </a:t>
            </a:r>
            <a:r>
              <a:rPr lang="kk-KZ" sz="2000" dirty="0">
                <a:latin typeface="KZ Times New Roman" panose="02020603050405020304" pitchFamily="18" charset="0"/>
              </a:rPr>
              <a:t>Әдістемелік шарттары. Жоспарлау нысандары.</a:t>
            </a:r>
            <a:endParaRPr lang="ru-RU" sz="2000" dirty="0">
              <a:latin typeface="KZ Times New Roman" panose="02020603050405020304" pitchFamily="18" charset="0"/>
            </a:endParaRPr>
          </a:p>
          <a:p>
            <a:pPr algn="just"/>
            <a:r>
              <a:rPr lang="kk-KZ" sz="2000" dirty="0">
                <a:latin typeface="KZ Times New Roman" panose="02020603050405020304" pitchFamily="18" charset="0"/>
              </a:rPr>
              <a:t>2. Қағидалары мен әдістері, нарық шартындағы жоспарлау ерекшеліктері.</a:t>
            </a:r>
            <a:endParaRPr lang="ru-RU" sz="2000" dirty="0">
              <a:latin typeface="KZ Times New Roman" panose="02020603050405020304" pitchFamily="18" charset="0"/>
            </a:endParaRPr>
          </a:p>
          <a:p>
            <a:pPr algn="just"/>
            <a:r>
              <a:rPr lang="kk-KZ" sz="2000" dirty="0">
                <a:latin typeface="KZ Times New Roman" panose="02020603050405020304" pitchFamily="18" charset="0"/>
              </a:rPr>
              <a:t>3. Кәсіпорындағы жоспарлар жүйесі: жоспарлар түрлері, олардың тағайындалуы және өзара байланысы.</a:t>
            </a:r>
            <a:endParaRPr lang="ru-RU" sz="2000" dirty="0">
              <a:latin typeface="KZ Times New Roman" panose="02020603050405020304" pitchFamily="18" charset="0"/>
            </a:endParaRPr>
          </a:p>
          <a:p>
            <a:pPr algn="just"/>
            <a:r>
              <a:rPr lang="kk-KZ" sz="2000" dirty="0">
                <a:latin typeface="KZ Times New Roman" panose="02020603050405020304" pitchFamily="18" charset="0"/>
              </a:rPr>
              <a:t>4. Кәсіпорынның өндірістік-коммерциялық қызметінің қысқа мерзімді жоспарының мазмұны мен міндеттері. </a:t>
            </a:r>
            <a:endParaRPr lang="ru-RU" sz="2000" dirty="0">
              <a:latin typeface="KZ Times New Roman" panose="02020603050405020304" pitchFamily="18" charset="0"/>
            </a:endParaRPr>
          </a:p>
          <a:p>
            <a:pPr algn="just"/>
            <a:r>
              <a:rPr lang="kk-KZ" sz="2000" dirty="0">
                <a:latin typeface="KZ Times New Roman" panose="02020603050405020304" pitchFamily="18" charset="0"/>
              </a:rPr>
              <a:t>5. Жоспарлардың сапасын және тиімділігін бағалау.</a:t>
            </a:r>
            <a:endParaRPr lang="ru-RU" sz="2000" dirty="0">
              <a:latin typeface="KZ Times New Roman" panose="02020603050405020304" pitchFamily="18" charset="0"/>
            </a:endParaRPr>
          </a:p>
          <a:p>
            <a:pPr algn="just"/>
            <a:r>
              <a:rPr lang="kk-KZ" sz="2000" dirty="0">
                <a:latin typeface="KZ Times New Roman" panose="02020603050405020304" pitchFamily="18" charset="0"/>
              </a:rPr>
              <a:t>6. Жоспарлау үрдісі және оның негізгі кезеңдері</a:t>
            </a:r>
            <a:r>
              <a:rPr lang="kk-KZ" sz="2000" dirty="0" smtClean="0">
                <a:latin typeface="KZ Times New Roman" panose="02020603050405020304" pitchFamily="18" charset="0"/>
              </a:rPr>
              <a:t>.</a:t>
            </a:r>
          </a:p>
          <a:p>
            <a:pPr algn="just"/>
            <a:endParaRPr lang="kk-KZ" sz="2000" dirty="0">
              <a:latin typeface="KZ Times New Roman" panose="02020603050405020304" pitchFamily="18" charset="0"/>
            </a:endParaRPr>
          </a:p>
          <a:p>
            <a:pPr algn="just"/>
            <a:endParaRPr lang="kk-KZ" sz="2000" dirty="0" smtClean="0">
              <a:latin typeface="KZ Times New Roman" panose="02020603050405020304" pitchFamily="18" charset="0"/>
            </a:endParaRPr>
          </a:p>
          <a:p>
            <a:pPr algn="just"/>
            <a:endParaRPr lang="ru-RU" sz="2000" dirty="0">
              <a:latin typeface="KZ Times New Roman" panose="02020603050405020304" pitchFamily="18" charset="0"/>
            </a:endParaRPr>
          </a:p>
        </p:txBody>
      </p:sp>
    </p:spTree>
    <p:extLst>
      <p:ext uri="{BB962C8B-B14F-4D97-AF65-F5344CB8AC3E}">
        <p14:creationId xmlns:p14="http://schemas.microsoft.com/office/powerpoint/2010/main" val="26905713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6"/>
          <p:cNvSpPr>
            <a:spLocks noChangeArrowheads="1"/>
          </p:cNvSpPr>
          <p:nvPr/>
        </p:nvSpPr>
        <p:spPr bwMode="auto">
          <a:xfrm>
            <a:off x="152400" y="15240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grpSp>
        <p:nvGrpSpPr>
          <p:cNvPr id="5" name="Group 1"/>
          <p:cNvGrpSpPr>
            <a:grpSpLocks noChangeAspect="1"/>
          </p:cNvGrpSpPr>
          <p:nvPr/>
        </p:nvGrpSpPr>
        <p:grpSpPr bwMode="auto">
          <a:xfrm>
            <a:off x="611560" y="2780928"/>
            <a:ext cx="7776864" cy="3312368"/>
            <a:chOff x="1710" y="5006"/>
            <a:chExt cx="9720" cy="4500"/>
          </a:xfrm>
        </p:grpSpPr>
        <p:sp>
          <p:nvSpPr>
            <p:cNvPr id="6" name="AutoShape 15"/>
            <p:cNvSpPr>
              <a:spLocks noChangeAspect="1" noChangeArrowheads="1" noTextEdit="1"/>
            </p:cNvSpPr>
            <p:nvPr/>
          </p:nvSpPr>
          <p:spPr bwMode="auto">
            <a:xfrm>
              <a:off x="1710" y="5006"/>
              <a:ext cx="9720" cy="45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7" name="Rectangle 14"/>
            <p:cNvSpPr>
              <a:spLocks noChangeArrowheads="1"/>
            </p:cNvSpPr>
            <p:nvPr/>
          </p:nvSpPr>
          <p:spPr bwMode="auto">
            <a:xfrm>
              <a:off x="1730" y="6086"/>
              <a:ext cx="2320" cy="52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000000"/>
                  </a:solidFill>
                </a14:hiddenFill>
              </a:ext>
            </a:extLst>
          </p:spPr>
          <p:txBody>
            <a:bodyPr vert="horz" wrap="square" lIns="62179" tIns="31090" rIns="62179" bIns="3109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kk-KZ" altLang="ru-RU" sz="1200" b="0" i="0" u="none" strike="noStrike" cap="none" normalizeH="0" baseline="0" smtClean="0">
                  <a:ln>
                    <a:noFill/>
                  </a:ln>
                  <a:solidFill>
                    <a:srgbClr val="000000"/>
                  </a:solidFill>
                  <a:effectLst/>
                  <a:latin typeface="Arial" pitchFamily="34" charset="0"/>
                  <a:ea typeface="Times New Roman" pitchFamily="18" charset="0"/>
                  <a:cs typeface="Arial" pitchFamily="34" charset="0"/>
                </a:rPr>
                <a:t>Ену</a:t>
              </a:r>
              <a:endParaRPr kumimoji="0" lang="kk-KZ" alt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8" name="Rectangle 13"/>
            <p:cNvSpPr>
              <a:spLocks noChangeArrowheads="1"/>
            </p:cNvSpPr>
            <p:nvPr/>
          </p:nvSpPr>
          <p:spPr bwMode="auto">
            <a:xfrm>
              <a:off x="1890" y="6626"/>
              <a:ext cx="2160" cy="288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BBE0E3"/>
                  </a:solidFill>
                </a14:hiddenFill>
              </a:ext>
            </a:extLst>
          </p:spPr>
          <p:txBody>
            <a:bodyPr vert="horz" wrap="square" lIns="62179" tIns="31090" rIns="62179" bIns="3109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Char char="•"/>
                <a:tabLst/>
              </a:pPr>
              <a:r>
                <a:rPr kumimoji="0" lang="kk-KZ" altLang="ru-RU" sz="1200" b="0" i="0" u="none" strike="noStrike" cap="none" normalizeH="0" baseline="0" smtClean="0">
                  <a:ln>
                    <a:noFill/>
                  </a:ln>
                  <a:solidFill>
                    <a:srgbClr val="000000"/>
                  </a:solidFill>
                  <a:effectLst/>
                  <a:latin typeface="Arial" pitchFamily="34" charset="0"/>
                  <a:ea typeface="Times New Roman" pitchFamily="18" charset="0"/>
                  <a:cs typeface="Arial" pitchFamily="34" charset="0"/>
                </a:rPr>
                <a:t>Ақпарат</a:t>
              </a:r>
              <a:endParaRPr kumimoji="0" lang="kk-KZ" altLang="ru-RU" sz="600" b="0"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kk-KZ" altLang="ru-RU" sz="1200" b="0" i="0" u="none" strike="noStrike" cap="none" normalizeH="0" baseline="0" smtClean="0">
                  <a:ln>
                    <a:noFill/>
                  </a:ln>
                  <a:solidFill>
                    <a:srgbClr val="000000"/>
                  </a:solidFill>
                  <a:effectLst/>
                  <a:latin typeface="Arial" pitchFamily="34" charset="0"/>
                  <a:ea typeface="Times New Roman" pitchFamily="18" charset="0"/>
                  <a:cs typeface="Arial" pitchFamily="34" charset="0"/>
                </a:rPr>
                <a:t>Материалдар</a:t>
              </a:r>
              <a:endParaRPr kumimoji="0" lang="kk-KZ" altLang="ru-RU" sz="600" b="0"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kk-KZ" altLang="ru-RU" sz="1200" b="0" i="0" u="none" strike="noStrike" cap="none" normalizeH="0" baseline="0" smtClean="0">
                  <a:ln>
                    <a:noFill/>
                  </a:ln>
                  <a:solidFill>
                    <a:srgbClr val="000000"/>
                  </a:solidFill>
                  <a:effectLst/>
                  <a:latin typeface="Arial" pitchFamily="34" charset="0"/>
                  <a:ea typeface="Times New Roman" pitchFamily="18" charset="0"/>
                  <a:cs typeface="Arial" pitchFamily="34" charset="0"/>
                </a:rPr>
                <a:t>Капитал</a:t>
              </a:r>
              <a:endParaRPr kumimoji="0" lang="kk-KZ" altLang="ru-RU" sz="600" b="0"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kk-KZ" altLang="ru-RU" sz="1200" b="0" i="0" u="none" strike="noStrike" cap="none" normalizeH="0" baseline="0" smtClean="0">
                  <a:ln>
                    <a:noFill/>
                  </a:ln>
                  <a:solidFill>
                    <a:srgbClr val="000000"/>
                  </a:solidFill>
                  <a:effectLst/>
                  <a:latin typeface="Arial" pitchFamily="34" charset="0"/>
                  <a:ea typeface="Times New Roman" pitchFamily="18" charset="0"/>
                  <a:cs typeface="Arial" pitchFamily="34" charset="0"/>
                </a:rPr>
                <a:t>Еңбек ресурстары</a:t>
              </a:r>
              <a:endParaRPr kumimoji="0" lang="kk-KZ" altLang="ru-RU" sz="600" b="0"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kk-KZ" altLang="ru-RU" sz="1200" b="0" i="0" u="none" strike="noStrike" cap="none" normalizeH="0" baseline="0" smtClean="0">
                  <a:ln>
                    <a:noFill/>
                  </a:ln>
                  <a:solidFill>
                    <a:srgbClr val="000000"/>
                  </a:solidFill>
                  <a:effectLst/>
                  <a:latin typeface="Arial" pitchFamily="34" charset="0"/>
                  <a:ea typeface="Times New Roman" pitchFamily="18" charset="0"/>
                  <a:cs typeface="Arial" pitchFamily="34" charset="0"/>
                </a:rPr>
                <a:t>Жер </a:t>
              </a:r>
              <a:endParaRPr kumimoji="0" lang="kk-KZ" altLang="ru-RU" sz="1800" b="0" i="0" u="none" strike="noStrike" cap="none" normalizeH="0" baseline="0" smtClean="0">
                <a:ln>
                  <a:noFill/>
                </a:ln>
                <a:solidFill>
                  <a:schemeClr val="tx1"/>
                </a:solidFill>
                <a:effectLst/>
                <a:latin typeface="Arial" pitchFamily="34" charset="0"/>
                <a:cs typeface="Arial" pitchFamily="34" charset="0"/>
              </a:endParaRPr>
            </a:p>
          </p:txBody>
        </p:sp>
        <p:grpSp>
          <p:nvGrpSpPr>
            <p:cNvPr id="9" name="Group 4"/>
            <p:cNvGrpSpPr>
              <a:grpSpLocks/>
            </p:cNvGrpSpPr>
            <p:nvPr/>
          </p:nvGrpSpPr>
          <p:grpSpPr bwMode="auto">
            <a:xfrm>
              <a:off x="4050" y="6086"/>
              <a:ext cx="7035" cy="3247"/>
              <a:chOff x="1474" y="935"/>
              <a:chExt cx="4128" cy="1905"/>
            </a:xfrm>
          </p:grpSpPr>
          <p:sp>
            <p:nvSpPr>
              <p:cNvPr id="12" name="Line 12"/>
              <p:cNvSpPr>
                <a:spLocks noChangeShapeType="1"/>
              </p:cNvSpPr>
              <p:nvPr/>
            </p:nvSpPr>
            <p:spPr bwMode="auto">
              <a:xfrm>
                <a:off x="1474" y="1979"/>
                <a:ext cx="363" cy="0"/>
              </a:xfrm>
              <a:prstGeom prst="line">
                <a:avLst/>
              </a:prstGeom>
              <a:noFill/>
              <a:ln w="76200">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ru-RU"/>
              </a:p>
            </p:txBody>
          </p:sp>
          <p:grpSp>
            <p:nvGrpSpPr>
              <p:cNvPr id="13" name="Group 5"/>
              <p:cNvGrpSpPr>
                <a:grpSpLocks/>
              </p:cNvGrpSpPr>
              <p:nvPr/>
            </p:nvGrpSpPr>
            <p:grpSpPr bwMode="auto">
              <a:xfrm>
                <a:off x="1837" y="935"/>
                <a:ext cx="3765" cy="1905"/>
                <a:chOff x="1837" y="935"/>
                <a:chExt cx="3765" cy="1905"/>
              </a:xfrm>
            </p:grpSpPr>
            <p:sp>
              <p:nvSpPr>
                <p:cNvPr id="14" name="Rectangle 11"/>
                <p:cNvSpPr>
                  <a:spLocks noChangeArrowheads="1"/>
                </p:cNvSpPr>
                <p:nvPr/>
              </p:nvSpPr>
              <p:spPr bwMode="auto">
                <a:xfrm>
                  <a:off x="1837" y="935"/>
                  <a:ext cx="1542" cy="31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BBE0E3"/>
                      </a:solidFill>
                    </a14:hiddenFill>
                  </a:ext>
                </a:extLst>
              </p:spPr>
              <p:txBody>
                <a:bodyPr vert="horz" wrap="square" lIns="62179" tIns="31090" rIns="62179" bIns="3109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kk-KZ" altLang="ru-RU" sz="1200" b="0" i="0" u="none" strike="noStrike" cap="none" normalizeH="0" baseline="0" smtClean="0">
                      <a:ln>
                        <a:noFill/>
                      </a:ln>
                      <a:solidFill>
                        <a:srgbClr val="000000"/>
                      </a:solidFill>
                      <a:effectLst/>
                      <a:latin typeface="Arial" pitchFamily="34" charset="0"/>
                      <a:ea typeface="Times New Roman" pitchFamily="18" charset="0"/>
                      <a:cs typeface="Arial" pitchFamily="34" charset="0"/>
                    </a:rPr>
                    <a:t>Өзгерістер</a:t>
                  </a:r>
                  <a:endParaRPr kumimoji="0" lang="kk-KZ" alt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15" name="Rectangle 10"/>
                <p:cNvSpPr>
                  <a:spLocks noChangeArrowheads="1"/>
                </p:cNvSpPr>
                <p:nvPr/>
              </p:nvSpPr>
              <p:spPr bwMode="auto">
                <a:xfrm>
                  <a:off x="1837" y="1253"/>
                  <a:ext cx="1542" cy="15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BBE0E3"/>
                      </a:solidFill>
                    </a14:hiddenFill>
                  </a:ext>
                </a:extLst>
              </p:spPr>
              <p:txBody>
                <a:bodyPr vert="horz" wrap="square" lIns="62179" tIns="31090" rIns="62179" bIns="3109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Char char="•"/>
                    <a:tabLst/>
                  </a:pPr>
                  <a:r>
                    <a:rPr kumimoji="0" lang="kk-KZ" altLang="ru-RU" sz="1200" b="0" i="0" u="none" strike="noStrike" cap="none" normalizeH="0" baseline="0" smtClean="0">
                      <a:ln>
                        <a:noFill/>
                      </a:ln>
                      <a:solidFill>
                        <a:srgbClr val="000000"/>
                      </a:solidFill>
                      <a:effectLst/>
                      <a:latin typeface="Arial" pitchFamily="34" charset="0"/>
                      <a:ea typeface="Times New Roman" pitchFamily="18" charset="0"/>
                      <a:cs typeface="Arial" pitchFamily="34" charset="0"/>
                    </a:rPr>
                    <a:t>Енулерді өңдеу және өзгерту</a:t>
                  </a:r>
                  <a:endParaRPr kumimoji="0" lang="kk-KZ" altLang="ru-RU" sz="1800" b="0" i="0" u="none" strike="noStrike" cap="none" normalizeH="0" baseline="0" smtClean="0">
                    <a:ln>
                      <a:noFill/>
                    </a:ln>
                    <a:solidFill>
                      <a:schemeClr val="tx1"/>
                    </a:solidFill>
                    <a:effectLst/>
                    <a:latin typeface="Arial" pitchFamily="34" charset="0"/>
                    <a:cs typeface="Arial" pitchFamily="34" charset="0"/>
                  </a:endParaRPr>
                </a:p>
              </p:txBody>
            </p:sp>
            <p:grpSp>
              <p:nvGrpSpPr>
                <p:cNvPr id="16" name="Group 6"/>
                <p:cNvGrpSpPr>
                  <a:grpSpLocks/>
                </p:cNvGrpSpPr>
                <p:nvPr/>
              </p:nvGrpSpPr>
              <p:grpSpPr bwMode="auto">
                <a:xfrm>
                  <a:off x="3379" y="935"/>
                  <a:ext cx="2223" cy="1905"/>
                  <a:chOff x="3379" y="935"/>
                  <a:chExt cx="2223" cy="1905"/>
                </a:xfrm>
              </p:grpSpPr>
              <p:sp>
                <p:nvSpPr>
                  <p:cNvPr id="17" name="Rectangle 9"/>
                  <p:cNvSpPr>
                    <a:spLocks noChangeArrowheads="1"/>
                  </p:cNvSpPr>
                  <p:nvPr/>
                </p:nvSpPr>
                <p:spPr bwMode="auto">
                  <a:xfrm>
                    <a:off x="3696" y="935"/>
                    <a:ext cx="1906" cy="309"/>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BBE0E3"/>
                        </a:solidFill>
                      </a14:hiddenFill>
                    </a:ext>
                  </a:extLst>
                </p:spPr>
                <p:txBody>
                  <a:bodyPr vert="horz" wrap="square" lIns="62179" tIns="31090" rIns="62179" bIns="3109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kk-KZ" altLang="ru-RU" sz="1200" b="0" i="0" u="none" strike="noStrike" cap="none" normalizeH="0" baseline="0" smtClean="0">
                        <a:ln>
                          <a:noFill/>
                        </a:ln>
                        <a:solidFill>
                          <a:srgbClr val="000000"/>
                        </a:solidFill>
                        <a:effectLst/>
                        <a:latin typeface="Arial" pitchFamily="34" charset="0"/>
                        <a:ea typeface="Times New Roman" pitchFamily="18" charset="0"/>
                        <a:cs typeface="Arial" pitchFamily="34" charset="0"/>
                      </a:rPr>
                      <a:t>Шығу</a:t>
                    </a:r>
                    <a:endParaRPr kumimoji="0" lang="kk-KZ" alt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18" name="Rectangle 8"/>
                  <p:cNvSpPr>
                    <a:spLocks noChangeArrowheads="1"/>
                  </p:cNvSpPr>
                  <p:nvPr/>
                </p:nvSpPr>
                <p:spPr bwMode="auto">
                  <a:xfrm>
                    <a:off x="3696" y="1253"/>
                    <a:ext cx="1906" cy="15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BBE0E3"/>
                        </a:solidFill>
                      </a14:hiddenFill>
                    </a:ext>
                  </a:extLst>
                </p:spPr>
                <p:txBody>
                  <a:bodyPr vert="horz" wrap="square" lIns="62179" tIns="31090" rIns="62179" bIns="3109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Char char="•"/>
                      <a:tabLst/>
                    </a:pPr>
                    <a:r>
                      <a:rPr kumimoji="0" lang="kk-KZ" altLang="ru-RU" sz="1200" b="0" i="0" u="none" strike="noStrike" cap="none" normalizeH="0" baseline="0" smtClean="0">
                        <a:ln>
                          <a:noFill/>
                        </a:ln>
                        <a:solidFill>
                          <a:srgbClr val="000000"/>
                        </a:solidFill>
                        <a:effectLst/>
                        <a:latin typeface="Arial" pitchFamily="34" charset="0"/>
                        <a:ea typeface="Times New Roman" pitchFamily="18" charset="0"/>
                        <a:cs typeface="Arial" pitchFamily="34" charset="0"/>
                      </a:rPr>
                      <a:t>Өнімдер (жұмыстар, қызметтер)</a:t>
                    </a:r>
                    <a:endParaRPr kumimoji="0" lang="kk-KZ" altLang="ru-RU" sz="600" b="0"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kk-KZ" altLang="ru-RU" sz="1200" b="0" i="0" u="none" strike="noStrike" cap="none" normalizeH="0" baseline="0" smtClean="0">
                        <a:ln>
                          <a:noFill/>
                        </a:ln>
                        <a:solidFill>
                          <a:srgbClr val="000000"/>
                        </a:solidFill>
                        <a:effectLst/>
                        <a:latin typeface="Arial" pitchFamily="34" charset="0"/>
                        <a:ea typeface="Times New Roman" pitchFamily="18" charset="0"/>
                        <a:cs typeface="Arial" pitchFamily="34" charset="0"/>
                      </a:rPr>
                      <a:t>Пайда </a:t>
                    </a:r>
                    <a:endParaRPr kumimoji="0" lang="kk-KZ" altLang="ru-RU" sz="600" b="0"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kk-KZ" altLang="ru-RU" sz="1200" b="0" i="0" u="none" strike="noStrike" cap="none" normalizeH="0" baseline="0" smtClean="0">
                        <a:ln>
                          <a:noFill/>
                        </a:ln>
                        <a:solidFill>
                          <a:srgbClr val="000000"/>
                        </a:solidFill>
                        <a:effectLst/>
                        <a:latin typeface="Arial" pitchFamily="34" charset="0"/>
                        <a:ea typeface="Times New Roman" pitchFamily="18" charset="0"/>
                        <a:cs typeface="Arial" pitchFamily="34" charset="0"/>
                      </a:rPr>
                      <a:t>Әлеуметтік жауапкершілік</a:t>
                    </a:r>
                    <a:endParaRPr kumimoji="0" lang="kk-KZ" altLang="ru-RU" sz="600" b="0"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kk-KZ" altLang="ru-RU" sz="1200" b="0" i="0" u="none" strike="noStrike" cap="none" normalizeH="0" baseline="0" smtClean="0">
                        <a:ln>
                          <a:noFill/>
                        </a:ln>
                        <a:solidFill>
                          <a:srgbClr val="000000"/>
                        </a:solidFill>
                        <a:effectLst/>
                        <a:latin typeface="Arial" pitchFamily="34" charset="0"/>
                        <a:ea typeface="Times New Roman" pitchFamily="18" charset="0"/>
                        <a:cs typeface="Arial" pitchFamily="34" charset="0"/>
                      </a:rPr>
                      <a:t>Қызметкерлердің қанағаттануы</a:t>
                    </a:r>
                    <a:endParaRPr kumimoji="0" lang="kk-KZ" alt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19" name="Line 7"/>
                  <p:cNvSpPr>
                    <a:spLocks noChangeShapeType="1"/>
                  </p:cNvSpPr>
                  <p:nvPr/>
                </p:nvSpPr>
                <p:spPr bwMode="auto">
                  <a:xfrm>
                    <a:off x="3379" y="1979"/>
                    <a:ext cx="317" cy="0"/>
                  </a:xfrm>
                  <a:prstGeom prst="line">
                    <a:avLst/>
                  </a:prstGeom>
                  <a:noFill/>
                  <a:ln w="76200">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ru-RU"/>
                  </a:p>
                </p:txBody>
              </p:sp>
            </p:grpSp>
          </p:grpSp>
        </p:grpSp>
        <p:sp>
          <p:nvSpPr>
            <p:cNvPr id="10" name="Rectangle 3"/>
            <p:cNvSpPr>
              <a:spLocks noChangeArrowheads="1"/>
            </p:cNvSpPr>
            <p:nvPr/>
          </p:nvSpPr>
          <p:spPr bwMode="auto">
            <a:xfrm>
              <a:off x="4649" y="5006"/>
              <a:ext cx="2628" cy="54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000000"/>
                  </a:solidFill>
                </a14:hiddenFill>
              </a:ext>
            </a:extLst>
          </p:spPr>
          <p:txBody>
            <a:bodyPr vert="horz" wrap="square" lIns="62179" tIns="31090" rIns="62179" bIns="3109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kk-KZ" altLang="ru-RU" sz="1200" b="0" i="0" u="none" strike="noStrike" cap="none" normalizeH="0" baseline="0" smtClean="0">
                  <a:ln>
                    <a:noFill/>
                  </a:ln>
                  <a:solidFill>
                    <a:srgbClr val="000000"/>
                  </a:solidFill>
                  <a:effectLst/>
                  <a:latin typeface="Arial" pitchFamily="34" charset="0"/>
                  <a:ea typeface="Times New Roman" pitchFamily="18" charset="0"/>
                  <a:cs typeface="Arial" pitchFamily="34" charset="0"/>
                </a:rPr>
                <a:t>Сыртқы орта</a:t>
              </a:r>
              <a:endParaRPr kumimoji="0" lang="kk-KZ" alt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11" name="Line 2"/>
            <p:cNvSpPr>
              <a:spLocks noChangeShapeType="1"/>
            </p:cNvSpPr>
            <p:nvPr/>
          </p:nvSpPr>
          <p:spPr bwMode="auto">
            <a:xfrm>
              <a:off x="5886" y="5547"/>
              <a:ext cx="1" cy="539"/>
            </a:xfrm>
            <a:prstGeom prst="line">
              <a:avLst/>
            </a:prstGeom>
            <a:noFill/>
            <a:ln w="76200">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ru-RU"/>
            </a:p>
          </p:txBody>
        </p:sp>
      </p:grpSp>
      <p:sp>
        <p:nvSpPr>
          <p:cNvPr id="20" name="Прямоугольник 19"/>
          <p:cNvSpPr/>
          <p:nvPr/>
        </p:nvSpPr>
        <p:spPr>
          <a:xfrm>
            <a:off x="899593" y="1052736"/>
            <a:ext cx="7212800" cy="1323439"/>
          </a:xfrm>
          <a:prstGeom prst="rect">
            <a:avLst/>
          </a:prstGeom>
        </p:spPr>
        <p:txBody>
          <a:bodyPr wrap="square">
            <a:spAutoFit/>
          </a:bodyPr>
          <a:lstStyle/>
          <a:p>
            <a:r>
              <a:rPr lang="kk-KZ" sz="2000" b="1" dirty="0">
                <a:latin typeface="KZ Times New Roman" panose="02020603050405020304" pitchFamily="18" charset="0"/>
              </a:rPr>
              <a:t>1 Әдістемелік шарттары. Жоспарлау нысандары</a:t>
            </a:r>
            <a:endParaRPr lang="ru-RU" sz="2000" dirty="0">
              <a:latin typeface="KZ Times New Roman" panose="02020603050405020304" pitchFamily="18" charset="0"/>
            </a:endParaRPr>
          </a:p>
          <a:p>
            <a:r>
              <a:rPr lang="kk-KZ" sz="2000" b="1" dirty="0">
                <a:latin typeface="KZ Times New Roman" panose="02020603050405020304" pitchFamily="18" charset="0"/>
              </a:rPr>
              <a:t> </a:t>
            </a:r>
            <a:endParaRPr lang="ru-RU" sz="2000" dirty="0">
              <a:latin typeface="KZ Times New Roman" panose="02020603050405020304" pitchFamily="18" charset="0"/>
            </a:endParaRPr>
          </a:p>
          <a:p>
            <a:pPr algn="ctr"/>
            <a:r>
              <a:rPr lang="kk-KZ" sz="2000" dirty="0">
                <a:latin typeface="KZ Times New Roman" panose="02020603050405020304" pitchFamily="18" charset="0"/>
              </a:rPr>
              <a:t>Кәсіпорын - күрделі әлеуметтік-экономикалық, ашық жүйе ретінде</a:t>
            </a:r>
            <a:endParaRPr lang="ru-RU" sz="2000" dirty="0">
              <a:latin typeface="KZ Times New Roman" panose="02020603050405020304" pitchFamily="18" charset="0"/>
            </a:endParaRPr>
          </a:p>
        </p:txBody>
      </p:sp>
    </p:spTree>
    <p:extLst>
      <p:ext uri="{BB962C8B-B14F-4D97-AF65-F5344CB8AC3E}">
        <p14:creationId xmlns:p14="http://schemas.microsoft.com/office/powerpoint/2010/main" val="11816393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1"/>
          <p:cNvSpPr>
            <a:spLocks noChangeArrowheads="1"/>
          </p:cNvSpPr>
          <p:nvPr/>
        </p:nvSpPr>
        <p:spPr bwMode="auto">
          <a:xfrm>
            <a:off x="152400" y="1524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grpSp>
        <p:nvGrpSpPr>
          <p:cNvPr id="5" name="Group 1"/>
          <p:cNvGrpSpPr>
            <a:grpSpLocks noChangeAspect="1"/>
          </p:cNvGrpSpPr>
          <p:nvPr/>
        </p:nvGrpSpPr>
        <p:grpSpPr bwMode="auto">
          <a:xfrm>
            <a:off x="152400" y="356758"/>
            <a:ext cx="8164016" cy="3288266"/>
            <a:chOff x="2416" y="10531"/>
            <a:chExt cx="8697" cy="3240"/>
          </a:xfrm>
        </p:grpSpPr>
        <p:sp>
          <p:nvSpPr>
            <p:cNvPr id="6" name="AutoShape 20"/>
            <p:cNvSpPr>
              <a:spLocks noChangeAspect="1" noChangeArrowheads="1" noTextEdit="1"/>
            </p:cNvSpPr>
            <p:nvPr/>
          </p:nvSpPr>
          <p:spPr bwMode="auto">
            <a:xfrm>
              <a:off x="2416" y="10531"/>
              <a:ext cx="8697" cy="324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7" name="Rectangle 19"/>
            <p:cNvSpPr>
              <a:spLocks noChangeArrowheads="1"/>
            </p:cNvSpPr>
            <p:nvPr/>
          </p:nvSpPr>
          <p:spPr bwMode="auto">
            <a:xfrm>
              <a:off x="8916" y="11509"/>
              <a:ext cx="1426" cy="626"/>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2238" tIns="36119" rIns="72238" bIns="36119"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kk-KZ" altLang="ru-RU" sz="1200" b="0" i="0" u="none" strike="noStrike" cap="none" normalizeH="0" baseline="0" smtClean="0">
                  <a:ln>
                    <a:noFill/>
                  </a:ln>
                  <a:solidFill>
                    <a:srgbClr val="000000"/>
                  </a:solidFill>
                  <a:effectLst/>
                  <a:latin typeface="Arial" pitchFamily="34" charset="0"/>
                  <a:ea typeface="Times New Roman" pitchFamily="18" charset="0"/>
                  <a:cs typeface="Arial" pitchFamily="34" charset="0"/>
                </a:rPr>
                <a:t>Шығу</a:t>
              </a:r>
              <a:endParaRPr kumimoji="0" lang="kk-KZ" alt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8" name="Rectangle 18"/>
            <p:cNvSpPr>
              <a:spLocks noChangeArrowheads="1"/>
            </p:cNvSpPr>
            <p:nvPr/>
          </p:nvSpPr>
          <p:spPr bwMode="auto">
            <a:xfrm>
              <a:off x="4728" y="11419"/>
              <a:ext cx="4099" cy="1336"/>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BBE0E3"/>
                  </a:solidFill>
                </a14:hiddenFill>
              </a:ext>
            </a:extLst>
          </p:spPr>
          <p:txBody>
            <a:bodyPr vert="horz" wrap="none" lIns="91440" tIns="45720" rIns="91440" bIns="45720" numCol="1" anchor="ctr" anchorCtr="0" compatLnSpc="1">
              <a:prstTxWarp prst="textNoShape">
                <a:avLst/>
              </a:prstTxWarp>
            </a:bodyPr>
            <a:lstStyle/>
            <a:p>
              <a:endParaRPr lang="ru-RU"/>
            </a:p>
          </p:txBody>
        </p:sp>
        <p:sp>
          <p:nvSpPr>
            <p:cNvPr id="9" name="Rectangle 17"/>
            <p:cNvSpPr>
              <a:spLocks noChangeArrowheads="1"/>
            </p:cNvSpPr>
            <p:nvPr/>
          </p:nvSpPr>
          <p:spPr bwMode="auto">
            <a:xfrm>
              <a:off x="4816" y="11598"/>
              <a:ext cx="3832" cy="98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BBE0E3"/>
                  </a:solidFill>
                </a14:hiddenFill>
              </a:ext>
            </a:extLst>
          </p:spPr>
          <p:txBody>
            <a:bodyPr vert="horz" wrap="square" lIns="72238" tIns="36119" rIns="72238" bIns="36119"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kk-KZ" altLang="ru-RU" sz="1200" b="0" i="0" u="none" strike="noStrike" cap="none" normalizeH="0" baseline="0" smtClean="0">
                  <a:ln>
                    <a:noFill/>
                  </a:ln>
                  <a:solidFill>
                    <a:srgbClr val="000000"/>
                  </a:solidFill>
                  <a:effectLst/>
                  <a:latin typeface="Arial" pitchFamily="34" charset="0"/>
                  <a:ea typeface="Times New Roman" pitchFamily="18" charset="0"/>
                  <a:cs typeface="Arial" pitchFamily="34" charset="0"/>
                </a:rPr>
                <a:t>Жүйедегі </a:t>
              </a:r>
              <a:endParaRPr kumimoji="0" lang="kk-KZ" altLang="ru-RU" sz="600" b="0"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altLang="ru-RU" sz="1200" b="0" i="0" u="none" strike="noStrike" cap="none" normalizeH="0" baseline="0" smtClean="0">
                  <a:ln>
                    <a:noFill/>
                  </a:ln>
                  <a:solidFill>
                    <a:srgbClr val="000000"/>
                  </a:solidFill>
                  <a:effectLst/>
                  <a:latin typeface="Arial" pitchFamily="34" charset="0"/>
                  <a:ea typeface="Times New Roman" pitchFamily="18" charset="0"/>
                  <a:cs typeface="Arial" pitchFamily="34" charset="0"/>
                </a:rPr>
                <a:t>үрдіс</a:t>
              </a:r>
              <a:endParaRPr kumimoji="0" lang="kk-KZ" alt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10" name="Rectangle 16"/>
            <p:cNvSpPr>
              <a:spLocks noChangeArrowheads="1"/>
            </p:cNvSpPr>
            <p:nvPr/>
          </p:nvSpPr>
          <p:spPr bwMode="auto">
            <a:xfrm>
              <a:off x="3034" y="11598"/>
              <a:ext cx="1427" cy="624"/>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2238" tIns="36119" rIns="72238" bIns="36119"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kk-KZ" altLang="ru-RU" sz="1200" b="0" i="0" u="none" strike="noStrike" cap="none" normalizeH="0" baseline="0" smtClean="0">
                  <a:ln>
                    <a:noFill/>
                  </a:ln>
                  <a:solidFill>
                    <a:srgbClr val="000000"/>
                  </a:solidFill>
                  <a:effectLst/>
                  <a:latin typeface="Arial" pitchFamily="34" charset="0"/>
                  <a:ea typeface="Times New Roman" pitchFamily="18" charset="0"/>
                  <a:cs typeface="Arial" pitchFamily="34" charset="0"/>
                </a:rPr>
                <a:t>Ену</a:t>
              </a:r>
              <a:endParaRPr kumimoji="0" lang="kk-KZ" alt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11" name="Rectangle 15"/>
            <p:cNvSpPr>
              <a:spLocks noChangeArrowheads="1"/>
            </p:cNvSpPr>
            <p:nvPr/>
          </p:nvSpPr>
          <p:spPr bwMode="auto">
            <a:xfrm>
              <a:off x="5174" y="10797"/>
              <a:ext cx="2940" cy="624"/>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2238" tIns="36119" rIns="72238" bIns="36119"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kk-KZ" altLang="ru-RU" sz="1200" b="0" i="0" u="none" strike="noStrike" cap="none" normalizeH="0" baseline="0" smtClean="0">
                  <a:ln>
                    <a:noFill/>
                  </a:ln>
                  <a:solidFill>
                    <a:srgbClr val="000000"/>
                  </a:solidFill>
                  <a:effectLst/>
                  <a:latin typeface="Arial" pitchFamily="34" charset="0"/>
                  <a:ea typeface="Times New Roman" pitchFamily="18" charset="0"/>
                  <a:cs typeface="Arial" pitchFamily="34" charset="0"/>
                </a:rPr>
                <a:t>Сыртқы орта</a:t>
              </a:r>
              <a:endParaRPr kumimoji="0" lang="kk-KZ" alt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12" name="Rectangle 14"/>
            <p:cNvSpPr>
              <a:spLocks noChangeArrowheads="1"/>
            </p:cNvSpPr>
            <p:nvPr/>
          </p:nvSpPr>
          <p:spPr bwMode="auto">
            <a:xfrm>
              <a:off x="5262" y="12935"/>
              <a:ext cx="3029" cy="624"/>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2238" tIns="36119" rIns="72238" bIns="36119"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kk-KZ" altLang="ru-RU" sz="1200" b="0" i="0" u="none" strike="noStrike" cap="none" normalizeH="0" baseline="0" smtClean="0">
                  <a:ln>
                    <a:noFill/>
                  </a:ln>
                  <a:solidFill>
                    <a:srgbClr val="000000"/>
                  </a:solidFill>
                  <a:effectLst/>
                  <a:latin typeface="Arial" pitchFamily="34" charset="0"/>
                  <a:ea typeface="Times New Roman" pitchFamily="18" charset="0"/>
                  <a:cs typeface="Arial" pitchFamily="34" charset="0"/>
                </a:rPr>
                <a:t>Кері байланыс</a:t>
              </a:r>
              <a:endParaRPr kumimoji="0" lang="kk-KZ" alt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13" name="Line 13"/>
            <p:cNvSpPr>
              <a:spLocks noChangeShapeType="1"/>
            </p:cNvSpPr>
            <p:nvPr/>
          </p:nvSpPr>
          <p:spPr bwMode="auto">
            <a:xfrm>
              <a:off x="3302" y="12044"/>
              <a:ext cx="1070" cy="1"/>
            </a:xfrm>
            <a:prstGeom prst="line">
              <a:avLst/>
            </a:prstGeom>
            <a:noFill/>
            <a:ln w="38100">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4" name="Line 12"/>
            <p:cNvSpPr>
              <a:spLocks noChangeShapeType="1"/>
            </p:cNvSpPr>
            <p:nvPr/>
          </p:nvSpPr>
          <p:spPr bwMode="auto">
            <a:xfrm flipV="1">
              <a:off x="3659" y="12044"/>
              <a:ext cx="2" cy="1603"/>
            </a:xfrm>
            <a:prstGeom prst="line">
              <a:avLst/>
            </a:prstGeom>
            <a:noFill/>
            <a:ln w="38100">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5" name="Line 11"/>
            <p:cNvSpPr>
              <a:spLocks noChangeShapeType="1"/>
            </p:cNvSpPr>
            <p:nvPr/>
          </p:nvSpPr>
          <p:spPr bwMode="auto">
            <a:xfrm>
              <a:off x="3659" y="13647"/>
              <a:ext cx="5970" cy="2"/>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6" name="Line 10"/>
            <p:cNvSpPr>
              <a:spLocks noChangeShapeType="1"/>
            </p:cNvSpPr>
            <p:nvPr/>
          </p:nvSpPr>
          <p:spPr bwMode="auto">
            <a:xfrm flipV="1">
              <a:off x="9629" y="11953"/>
              <a:ext cx="2" cy="1694"/>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7" name="Line 9"/>
            <p:cNvSpPr>
              <a:spLocks noChangeShapeType="1"/>
            </p:cNvSpPr>
            <p:nvPr/>
          </p:nvSpPr>
          <p:spPr bwMode="auto">
            <a:xfrm flipV="1">
              <a:off x="6867" y="12755"/>
              <a:ext cx="2" cy="892"/>
            </a:xfrm>
            <a:prstGeom prst="line">
              <a:avLst/>
            </a:prstGeom>
            <a:noFill/>
            <a:ln w="38100">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8" name="Line 8"/>
            <p:cNvSpPr>
              <a:spLocks noChangeShapeType="1"/>
            </p:cNvSpPr>
            <p:nvPr/>
          </p:nvSpPr>
          <p:spPr bwMode="auto">
            <a:xfrm>
              <a:off x="9004" y="11953"/>
              <a:ext cx="1247" cy="2"/>
            </a:xfrm>
            <a:prstGeom prst="line">
              <a:avLst/>
            </a:prstGeom>
            <a:noFill/>
            <a:ln w="38100">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9" name="Line 7"/>
            <p:cNvSpPr>
              <a:spLocks noChangeShapeType="1"/>
            </p:cNvSpPr>
            <p:nvPr/>
          </p:nvSpPr>
          <p:spPr bwMode="auto">
            <a:xfrm>
              <a:off x="6867" y="10706"/>
              <a:ext cx="2" cy="713"/>
            </a:xfrm>
            <a:prstGeom prst="line">
              <a:avLst/>
            </a:prstGeom>
            <a:noFill/>
            <a:ln w="38100">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ru-RU"/>
            </a:p>
          </p:txBody>
        </p:sp>
        <p:sp>
          <p:nvSpPr>
            <p:cNvPr id="20" name="Oval 6"/>
            <p:cNvSpPr>
              <a:spLocks noChangeArrowheads="1"/>
            </p:cNvSpPr>
            <p:nvPr/>
          </p:nvSpPr>
          <p:spPr bwMode="auto">
            <a:xfrm>
              <a:off x="2435" y="11776"/>
              <a:ext cx="464" cy="535"/>
            </a:xfrm>
            <a:prstGeom prst="ellipse">
              <a:avLst/>
            </a:prstGeom>
            <a:noFill/>
            <a:ln w="9525">
              <a:solidFill>
                <a:srgbClr val="000000"/>
              </a:solidFill>
              <a:round/>
              <a:headEnd/>
              <a:tailEnd/>
            </a:ln>
            <a:extLst>
              <a:ext uri="{909E8E84-426E-40DD-AFC4-6F175D3DCCD1}">
                <a14:hiddenFill xmlns:a14="http://schemas.microsoft.com/office/drawing/2010/main">
                  <a:solidFill>
                    <a:srgbClr val="BBE0E3"/>
                  </a:solidFill>
                </a14:hiddenFill>
              </a:ext>
            </a:extLst>
          </p:spPr>
          <p:txBody>
            <a:bodyPr vert="horz" wrap="none" lIns="72238" tIns="36119" rIns="72238" bIns="36119"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kk-KZ" altLang="ru-RU" sz="1400" b="0" i="0" u="none" strike="noStrike" cap="none" normalizeH="0" baseline="0" smtClean="0">
                  <a:ln>
                    <a:noFill/>
                  </a:ln>
                  <a:solidFill>
                    <a:srgbClr val="000000"/>
                  </a:solidFill>
                  <a:effectLst/>
                  <a:latin typeface="Arial" pitchFamily="34" charset="0"/>
                  <a:ea typeface="Times New Roman" pitchFamily="18" charset="0"/>
                  <a:cs typeface="Arial" pitchFamily="34" charset="0"/>
                </a:rPr>
                <a:t>3</a:t>
              </a:r>
              <a:endParaRPr kumimoji="0" lang="kk-KZ" alt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21" name="Oval 5"/>
            <p:cNvSpPr>
              <a:spLocks noChangeArrowheads="1"/>
            </p:cNvSpPr>
            <p:nvPr/>
          </p:nvSpPr>
          <p:spPr bwMode="auto">
            <a:xfrm>
              <a:off x="7692" y="10531"/>
              <a:ext cx="464" cy="533"/>
            </a:xfrm>
            <a:prstGeom prst="ellipse">
              <a:avLst/>
            </a:prstGeom>
            <a:noFill/>
            <a:ln w="9525">
              <a:solidFill>
                <a:srgbClr val="000000"/>
              </a:solidFill>
              <a:round/>
              <a:headEnd/>
              <a:tailEnd/>
            </a:ln>
            <a:extLst>
              <a:ext uri="{909E8E84-426E-40DD-AFC4-6F175D3DCCD1}">
                <a14:hiddenFill xmlns:a14="http://schemas.microsoft.com/office/drawing/2010/main">
                  <a:solidFill>
                    <a:srgbClr val="BBE0E3"/>
                  </a:solidFill>
                </a14:hiddenFill>
              </a:ext>
            </a:extLst>
          </p:spPr>
          <p:txBody>
            <a:bodyPr vert="horz" wrap="none" lIns="72238" tIns="36119" rIns="72238" bIns="36119"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kk-KZ" altLang="ru-RU" sz="1400" b="0" i="0" u="none" strike="noStrike" cap="none" normalizeH="0" baseline="0" smtClean="0">
                  <a:ln>
                    <a:noFill/>
                  </a:ln>
                  <a:solidFill>
                    <a:srgbClr val="000000"/>
                  </a:solidFill>
                  <a:effectLst/>
                  <a:latin typeface="Arial" pitchFamily="34" charset="0"/>
                  <a:ea typeface="Times New Roman" pitchFamily="18" charset="0"/>
                  <a:cs typeface="Arial" pitchFamily="34" charset="0"/>
                </a:rPr>
                <a:t>2</a:t>
              </a:r>
              <a:endParaRPr kumimoji="0" lang="kk-KZ" alt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22" name="Oval 4"/>
            <p:cNvSpPr>
              <a:spLocks noChangeArrowheads="1"/>
            </p:cNvSpPr>
            <p:nvPr/>
          </p:nvSpPr>
          <p:spPr bwMode="auto">
            <a:xfrm>
              <a:off x="10542" y="11599"/>
              <a:ext cx="464" cy="533"/>
            </a:xfrm>
            <a:prstGeom prst="ellipse">
              <a:avLst/>
            </a:prstGeom>
            <a:noFill/>
            <a:ln w="9525">
              <a:solidFill>
                <a:srgbClr val="000000"/>
              </a:solidFill>
              <a:round/>
              <a:headEnd/>
              <a:tailEnd/>
            </a:ln>
            <a:extLst>
              <a:ext uri="{909E8E84-426E-40DD-AFC4-6F175D3DCCD1}">
                <a14:hiddenFill xmlns:a14="http://schemas.microsoft.com/office/drawing/2010/main">
                  <a:solidFill>
                    <a:srgbClr val="BBE0E3"/>
                  </a:solidFill>
                </a14:hiddenFill>
              </a:ext>
            </a:extLst>
          </p:spPr>
          <p:txBody>
            <a:bodyPr vert="horz" wrap="none" lIns="72238" tIns="36119" rIns="72238" bIns="36119"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kk-KZ" altLang="ru-RU" sz="1400" b="0" i="0" u="none" strike="noStrike" cap="none" normalizeH="0" baseline="0" smtClean="0">
                  <a:ln>
                    <a:noFill/>
                  </a:ln>
                  <a:solidFill>
                    <a:srgbClr val="000000"/>
                  </a:solidFill>
                  <a:effectLst/>
                  <a:latin typeface="Arial" pitchFamily="34" charset="0"/>
                  <a:ea typeface="Times New Roman" pitchFamily="18" charset="0"/>
                  <a:cs typeface="Arial" pitchFamily="34" charset="0"/>
                </a:rPr>
                <a:t>1</a:t>
              </a:r>
              <a:endParaRPr kumimoji="0" lang="kk-KZ" alt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23" name="Oval 3"/>
            <p:cNvSpPr>
              <a:spLocks noChangeArrowheads="1"/>
            </p:cNvSpPr>
            <p:nvPr/>
          </p:nvSpPr>
          <p:spPr bwMode="auto">
            <a:xfrm>
              <a:off x="8226" y="12936"/>
              <a:ext cx="464" cy="532"/>
            </a:xfrm>
            <a:prstGeom prst="ellipse">
              <a:avLst/>
            </a:prstGeom>
            <a:noFill/>
            <a:ln w="9525">
              <a:solidFill>
                <a:srgbClr val="000000"/>
              </a:solidFill>
              <a:round/>
              <a:headEnd/>
              <a:tailEnd/>
            </a:ln>
            <a:extLst>
              <a:ext uri="{909E8E84-426E-40DD-AFC4-6F175D3DCCD1}">
                <a14:hiddenFill xmlns:a14="http://schemas.microsoft.com/office/drawing/2010/main">
                  <a:solidFill>
                    <a:srgbClr val="BBE0E3"/>
                  </a:solidFill>
                </a14:hiddenFill>
              </a:ext>
            </a:extLst>
          </p:spPr>
          <p:txBody>
            <a:bodyPr vert="horz" wrap="none" lIns="72238" tIns="36119" rIns="72238" bIns="36119"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kk-KZ" altLang="ru-RU" sz="1400" b="0" i="0" u="none" strike="noStrike" cap="none" normalizeH="0" baseline="0" smtClean="0">
                  <a:ln>
                    <a:noFill/>
                  </a:ln>
                  <a:solidFill>
                    <a:srgbClr val="000000"/>
                  </a:solidFill>
                  <a:effectLst/>
                  <a:latin typeface="Arial" pitchFamily="34" charset="0"/>
                  <a:ea typeface="Times New Roman" pitchFamily="18" charset="0"/>
                  <a:cs typeface="Arial" pitchFamily="34" charset="0"/>
                </a:rPr>
                <a:t>4</a:t>
              </a:r>
              <a:endParaRPr kumimoji="0" lang="kk-KZ" alt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24" name="Oval 2"/>
            <p:cNvSpPr>
              <a:spLocks noChangeArrowheads="1"/>
            </p:cNvSpPr>
            <p:nvPr/>
          </p:nvSpPr>
          <p:spPr bwMode="auto">
            <a:xfrm>
              <a:off x="7512" y="11776"/>
              <a:ext cx="464" cy="535"/>
            </a:xfrm>
            <a:prstGeom prst="ellipse">
              <a:avLst/>
            </a:prstGeom>
            <a:noFill/>
            <a:ln w="9525">
              <a:solidFill>
                <a:srgbClr val="000000"/>
              </a:solidFill>
              <a:round/>
              <a:headEnd/>
              <a:tailEnd/>
            </a:ln>
            <a:extLst>
              <a:ext uri="{909E8E84-426E-40DD-AFC4-6F175D3DCCD1}">
                <a14:hiddenFill xmlns:a14="http://schemas.microsoft.com/office/drawing/2010/main">
                  <a:solidFill>
                    <a:srgbClr val="BBE0E3"/>
                  </a:solidFill>
                </a14:hiddenFill>
              </a:ext>
            </a:extLst>
          </p:spPr>
          <p:txBody>
            <a:bodyPr vert="horz" wrap="none" lIns="72238" tIns="36119" rIns="72238" bIns="36119"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kk-KZ" altLang="ru-RU" sz="1400" b="0" i="0" u="none" strike="noStrike" cap="none" normalizeH="0" baseline="0" smtClean="0">
                  <a:ln>
                    <a:noFill/>
                  </a:ln>
                  <a:solidFill>
                    <a:srgbClr val="000000"/>
                  </a:solidFill>
                  <a:effectLst/>
                  <a:latin typeface="Arial" pitchFamily="34" charset="0"/>
                  <a:ea typeface="Times New Roman" pitchFamily="18" charset="0"/>
                  <a:cs typeface="Arial" pitchFamily="34" charset="0"/>
                </a:rPr>
                <a:t>5</a:t>
              </a:r>
              <a:endParaRPr kumimoji="0" lang="kk-KZ" altLang="ru-RU" sz="1800" b="0" i="0" u="none" strike="noStrike" cap="none" normalizeH="0" baseline="0" smtClean="0">
                <a:ln>
                  <a:noFill/>
                </a:ln>
                <a:solidFill>
                  <a:schemeClr val="tx1"/>
                </a:solidFill>
                <a:effectLst/>
                <a:latin typeface="Arial" pitchFamily="34" charset="0"/>
                <a:cs typeface="Arial" pitchFamily="34" charset="0"/>
              </a:endParaRPr>
            </a:p>
          </p:txBody>
        </p:sp>
      </p:grpSp>
      <p:sp>
        <p:nvSpPr>
          <p:cNvPr id="25" name="Прямоугольник 24"/>
          <p:cNvSpPr/>
          <p:nvPr/>
        </p:nvSpPr>
        <p:spPr>
          <a:xfrm>
            <a:off x="565809" y="3140968"/>
            <a:ext cx="8254663" cy="3970318"/>
          </a:xfrm>
          <a:prstGeom prst="rect">
            <a:avLst/>
          </a:prstGeom>
        </p:spPr>
        <p:txBody>
          <a:bodyPr wrap="square">
            <a:spAutoFit/>
          </a:bodyPr>
          <a:lstStyle/>
          <a:p>
            <a:pPr algn="ctr"/>
            <a:endParaRPr lang="kk-KZ" dirty="0" smtClean="0">
              <a:latin typeface="KZ Times New Roman" panose="02020603050405020304" pitchFamily="18" charset="0"/>
            </a:endParaRPr>
          </a:p>
          <a:p>
            <a:pPr algn="ctr"/>
            <a:endParaRPr lang="kk-KZ" dirty="0">
              <a:latin typeface="KZ Times New Roman" panose="02020603050405020304" pitchFamily="18" charset="0"/>
            </a:endParaRPr>
          </a:p>
          <a:p>
            <a:pPr algn="ctr"/>
            <a:r>
              <a:rPr lang="kk-KZ" dirty="0" smtClean="0">
                <a:latin typeface="KZ Times New Roman" panose="02020603050405020304" pitchFamily="18" charset="0"/>
              </a:rPr>
              <a:t>Сурет </a:t>
            </a:r>
            <a:r>
              <a:rPr lang="kk-KZ" dirty="0">
                <a:latin typeface="KZ Times New Roman" panose="02020603050405020304" pitchFamily="18" charset="0"/>
              </a:rPr>
              <a:t>1. Жүйенің сыртқы ортасын және оның ішкі құрылымын талдау кезектілігі</a:t>
            </a:r>
            <a:endParaRPr lang="ru-RU" dirty="0">
              <a:latin typeface="KZ Times New Roman" panose="02020603050405020304" pitchFamily="18" charset="0"/>
            </a:endParaRPr>
          </a:p>
          <a:p>
            <a:pPr algn="just"/>
            <a:r>
              <a:rPr lang="kk-KZ" dirty="0">
                <a:latin typeface="KZ Times New Roman" panose="02020603050405020304" pitchFamily="18" charset="0"/>
              </a:rPr>
              <a:t> </a:t>
            </a:r>
            <a:endParaRPr lang="kk-KZ" dirty="0" smtClean="0">
              <a:latin typeface="KZ Times New Roman" panose="02020603050405020304" pitchFamily="18" charset="0"/>
            </a:endParaRPr>
          </a:p>
          <a:p>
            <a:pPr algn="just"/>
            <a:endParaRPr lang="kk-KZ" dirty="0">
              <a:latin typeface="KZ Times New Roman" panose="02020603050405020304" pitchFamily="18" charset="0"/>
            </a:endParaRPr>
          </a:p>
          <a:p>
            <a:pPr algn="just"/>
            <a:endParaRPr lang="ru-RU" dirty="0">
              <a:latin typeface="KZ Times New Roman" panose="02020603050405020304" pitchFamily="18" charset="0"/>
            </a:endParaRPr>
          </a:p>
          <a:p>
            <a:pPr algn="just"/>
            <a:r>
              <a:rPr lang="kk-KZ" b="1" i="1" u="sng" dirty="0">
                <a:solidFill>
                  <a:srgbClr val="FF0000"/>
                </a:solidFill>
                <a:latin typeface="KZ Times New Roman" panose="02020603050405020304" pitchFamily="18" charset="0"/>
              </a:rPr>
              <a:t>Ереже:</a:t>
            </a:r>
            <a:r>
              <a:rPr lang="kk-KZ" dirty="0">
                <a:latin typeface="KZ Times New Roman" panose="02020603050405020304" pitchFamily="18" charset="0"/>
              </a:rPr>
              <a:t> Жүйенің сыртқы ортамен  өзара байланысы мен өзара әрекеттесуін орнатуда «қара жәшік» тұрғызған жөн және алдымен «шығу» параметрлерін қалыптастыру, содан кейін  макро және микро орталар факторларының әсерін, «енуге» қойылатын талаптарды, кері байланыс каналдарын анықтау және соңғы кезекте жүйедегі үрдіс параметрлерін жобалау керек</a:t>
            </a:r>
            <a:r>
              <a:rPr lang="kk-KZ" dirty="0" smtClean="0">
                <a:latin typeface="KZ Times New Roman" panose="02020603050405020304" pitchFamily="18" charset="0"/>
              </a:rPr>
              <a:t>.</a:t>
            </a:r>
          </a:p>
          <a:p>
            <a:pPr algn="just"/>
            <a:endParaRPr lang="kk-KZ" dirty="0">
              <a:latin typeface="KZ Times New Roman" panose="02020603050405020304" pitchFamily="18" charset="0"/>
            </a:endParaRPr>
          </a:p>
          <a:p>
            <a:pPr algn="just"/>
            <a:endParaRPr lang="kk-KZ" dirty="0" smtClean="0">
              <a:latin typeface="KZ Times New Roman" panose="02020603050405020304" pitchFamily="18" charset="0"/>
            </a:endParaRPr>
          </a:p>
          <a:p>
            <a:pPr algn="just"/>
            <a:endParaRPr lang="ru-RU" dirty="0">
              <a:latin typeface="KZ Times New Roman" panose="02020603050405020304" pitchFamily="18" charset="0"/>
            </a:endParaRPr>
          </a:p>
        </p:txBody>
      </p:sp>
    </p:spTree>
    <p:extLst>
      <p:ext uri="{BB962C8B-B14F-4D97-AF65-F5344CB8AC3E}">
        <p14:creationId xmlns:p14="http://schemas.microsoft.com/office/powerpoint/2010/main" val="14027960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755576" y="620689"/>
            <a:ext cx="7920880" cy="4893647"/>
          </a:xfrm>
          <a:prstGeom prst="rect">
            <a:avLst/>
          </a:prstGeom>
        </p:spPr>
        <p:txBody>
          <a:bodyPr wrap="square">
            <a:spAutoFit/>
          </a:bodyPr>
          <a:lstStyle/>
          <a:p>
            <a:pPr indent="449580" algn="ctr">
              <a:spcAft>
                <a:spcPts val="0"/>
              </a:spcAft>
            </a:pPr>
            <a:r>
              <a:rPr lang="kk-KZ" sz="2400" b="1" u="sng" dirty="0" smtClean="0">
                <a:solidFill>
                  <a:srgbClr val="FF0000"/>
                </a:solidFill>
                <a:effectLst/>
                <a:latin typeface="Times New Roman"/>
                <a:ea typeface="Times New Roman"/>
              </a:rPr>
              <a:t>Жоспарлау нысандары: </a:t>
            </a:r>
            <a:endParaRPr lang="ru-RU" sz="2400" b="1" u="sng" dirty="0" smtClean="0">
              <a:solidFill>
                <a:srgbClr val="FF0000"/>
              </a:solidFill>
              <a:effectLst/>
              <a:latin typeface="Times New Roman"/>
              <a:ea typeface="Times New Roman"/>
            </a:endParaRPr>
          </a:p>
          <a:p>
            <a:pPr>
              <a:spcAft>
                <a:spcPts val="0"/>
              </a:spcAft>
            </a:pPr>
            <a:r>
              <a:rPr lang="kk-KZ" sz="2400" dirty="0" smtClean="0">
                <a:effectLst/>
                <a:latin typeface="Times New Roman"/>
                <a:ea typeface="Times New Roman"/>
              </a:rPr>
              <a:t>1. </a:t>
            </a:r>
            <a:r>
              <a:rPr lang="kk-KZ" sz="2400" u="sng" dirty="0" smtClean="0">
                <a:effectLst/>
                <a:latin typeface="Times New Roman"/>
                <a:ea typeface="Times New Roman"/>
              </a:rPr>
              <a:t>Жоспарлық тапсырмалардың міндеттілік белгісі бойынша</a:t>
            </a:r>
            <a:r>
              <a:rPr lang="kk-KZ" sz="2400" dirty="0" smtClean="0">
                <a:effectLst/>
                <a:latin typeface="Times New Roman"/>
                <a:ea typeface="Times New Roman"/>
              </a:rPr>
              <a:t>:</a:t>
            </a:r>
            <a:endParaRPr lang="ru-RU" sz="2400" dirty="0" smtClean="0">
              <a:effectLst/>
              <a:latin typeface="Times New Roman"/>
              <a:ea typeface="Times New Roman"/>
            </a:endParaRPr>
          </a:p>
          <a:p>
            <a:pPr marL="742950" lvl="1" indent="-285750">
              <a:spcAft>
                <a:spcPts val="0"/>
              </a:spcAft>
              <a:buFont typeface="Wingdings"/>
              <a:buChar char=""/>
              <a:tabLst>
                <a:tab pos="914400" algn="l"/>
              </a:tabLst>
            </a:pPr>
            <a:r>
              <a:rPr lang="kk-KZ" sz="2400" dirty="0" smtClean="0">
                <a:effectLst/>
                <a:latin typeface="Times New Roman"/>
                <a:ea typeface="Times New Roman"/>
              </a:rPr>
              <a:t>нұсқаулық (міндетті)</a:t>
            </a:r>
            <a:endParaRPr lang="ru-RU" sz="2400" dirty="0" smtClean="0">
              <a:effectLst/>
              <a:latin typeface="Times New Roman"/>
              <a:ea typeface="Times New Roman"/>
            </a:endParaRPr>
          </a:p>
          <a:p>
            <a:pPr marL="742950" lvl="1" indent="-285750">
              <a:spcAft>
                <a:spcPts val="0"/>
              </a:spcAft>
              <a:buFont typeface="Wingdings"/>
              <a:buChar char=""/>
              <a:tabLst>
                <a:tab pos="914400" algn="l"/>
              </a:tabLst>
            </a:pPr>
            <a:r>
              <a:rPr lang="kk-KZ" sz="2400" dirty="0" smtClean="0">
                <a:effectLst/>
                <a:latin typeface="Times New Roman"/>
                <a:ea typeface="Times New Roman"/>
              </a:rPr>
              <a:t>индикативті (бағыттаушы, ұсынылатын)</a:t>
            </a:r>
            <a:endParaRPr lang="ru-RU" sz="2400" dirty="0" smtClean="0">
              <a:effectLst/>
              <a:latin typeface="Times New Roman"/>
              <a:ea typeface="Times New Roman"/>
            </a:endParaRPr>
          </a:p>
          <a:p>
            <a:pPr>
              <a:spcAft>
                <a:spcPts val="0"/>
              </a:spcAft>
            </a:pPr>
            <a:r>
              <a:rPr lang="kk-KZ" sz="2400" dirty="0" smtClean="0">
                <a:effectLst/>
                <a:latin typeface="Times New Roman"/>
                <a:ea typeface="Times New Roman"/>
              </a:rPr>
              <a:t>2. </a:t>
            </a:r>
            <a:r>
              <a:rPr lang="kk-KZ" sz="2400" u="sng" dirty="0" smtClean="0">
                <a:effectLst/>
                <a:latin typeface="Times New Roman"/>
                <a:ea typeface="Times New Roman"/>
              </a:rPr>
              <a:t>Жоспарлау деңгейі бойынша</a:t>
            </a:r>
            <a:r>
              <a:rPr lang="kk-KZ" sz="2400" dirty="0" smtClean="0">
                <a:effectLst/>
                <a:latin typeface="Times New Roman"/>
                <a:ea typeface="Times New Roman"/>
              </a:rPr>
              <a:t>:</a:t>
            </a:r>
            <a:endParaRPr lang="ru-RU" sz="2400" dirty="0" smtClean="0">
              <a:effectLst/>
              <a:latin typeface="Times New Roman"/>
              <a:ea typeface="Times New Roman"/>
            </a:endParaRPr>
          </a:p>
          <a:p>
            <a:pPr marL="742950" lvl="1" indent="-285750">
              <a:spcAft>
                <a:spcPts val="0"/>
              </a:spcAft>
              <a:buFont typeface="Wingdings"/>
              <a:buChar char=""/>
              <a:tabLst>
                <a:tab pos="914400" algn="l"/>
              </a:tabLst>
            </a:pPr>
            <a:r>
              <a:rPr lang="kk-KZ" sz="2400" dirty="0" smtClean="0">
                <a:effectLst/>
                <a:latin typeface="Times New Roman"/>
                <a:ea typeface="Times New Roman"/>
              </a:rPr>
              <a:t>мемлекеттік индикативті</a:t>
            </a:r>
            <a:endParaRPr lang="ru-RU" sz="2400" dirty="0" smtClean="0">
              <a:effectLst/>
              <a:latin typeface="Times New Roman"/>
              <a:ea typeface="Times New Roman"/>
            </a:endParaRPr>
          </a:p>
          <a:p>
            <a:pPr marL="742950" lvl="1" indent="-285750">
              <a:spcAft>
                <a:spcPts val="0"/>
              </a:spcAft>
              <a:buFont typeface="Wingdings"/>
              <a:buChar char=""/>
              <a:tabLst>
                <a:tab pos="914400" algn="l"/>
              </a:tabLst>
            </a:pPr>
            <a:r>
              <a:rPr lang="kk-KZ" sz="2400" dirty="0" smtClean="0">
                <a:effectLst/>
                <a:latin typeface="Times New Roman"/>
                <a:ea typeface="Times New Roman"/>
              </a:rPr>
              <a:t>аймақтық  индикативті</a:t>
            </a:r>
            <a:endParaRPr lang="ru-RU" sz="2400" dirty="0" smtClean="0">
              <a:effectLst/>
              <a:latin typeface="Times New Roman"/>
              <a:ea typeface="Times New Roman"/>
            </a:endParaRPr>
          </a:p>
          <a:p>
            <a:pPr marL="742950" lvl="1" indent="-285750">
              <a:spcAft>
                <a:spcPts val="0"/>
              </a:spcAft>
              <a:buFont typeface="Wingdings"/>
              <a:buChar char=""/>
              <a:tabLst>
                <a:tab pos="914400" algn="l"/>
              </a:tabLst>
            </a:pPr>
            <a:r>
              <a:rPr lang="kk-KZ" sz="2400" dirty="0" smtClean="0">
                <a:effectLst/>
                <a:latin typeface="Times New Roman"/>
                <a:ea typeface="Times New Roman"/>
              </a:rPr>
              <a:t>фирма ішілік</a:t>
            </a:r>
            <a:endParaRPr lang="ru-RU" sz="2400" dirty="0" smtClean="0">
              <a:latin typeface="Times New Roman"/>
              <a:ea typeface="Times New Roman"/>
            </a:endParaRPr>
          </a:p>
          <a:p>
            <a:pPr lvl="1">
              <a:spcAft>
                <a:spcPts val="0"/>
              </a:spcAft>
              <a:tabLst>
                <a:tab pos="914400" algn="l"/>
              </a:tabLst>
            </a:pPr>
            <a:r>
              <a:rPr lang="kk-KZ" sz="2400" u="sng" dirty="0" smtClean="0">
                <a:effectLst/>
                <a:latin typeface="Times New Roman"/>
                <a:ea typeface="Times New Roman"/>
              </a:rPr>
              <a:t>3. Сипаты және ұйымдастырылуы бойынша</a:t>
            </a:r>
            <a:r>
              <a:rPr lang="kk-KZ" sz="2400" dirty="0" smtClean="0">
                <a:effectLst/>
                <a:latin typeface="Times New Roman"/>
                <a:ea typeface="Times New Roman"/>
              </a:rPr>
              <a:t>:</a:t>
            </a:r>
            <a:endParaRPr lang="ru-RU" sz="2400" dirty="0" smtClean="0">
              <a:effectLst/>
              <a:latin typeface="Times New Roman"/>
              <a:ea typeface="Times New Roman"/>
            </a:endParaRPr>
          </a:p>
          <a:p>
            <a:pPr marL="742950" lvl="1" indent="-285750">
              <a:spcAft>
                <a:spcPts val="0"/>
              </a:spcAft>
              <a:buFont typeface="Wingdings"/>
              <a:buChar char=""/>
              <a:tabLst>
                <a:tab pos="914400" algn="l"/>
              </a:tabLst>
            </a:pPr>
            <a:r>
              <a:rPr lang="kk-KZ" sz="2400" dirty="0" smtClean="0">
                <a:effectLst/>
                <a:latin typeface="Times New Roman"/>
                <a:ea typeface="Times New Roman"/>
              </a:rPr>
              <a:t>«жоғарыдан төменге» (кертартпалық, дедуктивті)</a:t>
            </a:r>
            <a:endParaRPr lang="ru-RU" sz="2400" dirty="0" smtClean="0">
              <a:effectLst/>
              <a:latin typeface="Times New Roman"/>
              <a:ea typeface="Times New Roman"/>
            </a:endParaRPr>
          </a:p>
          <a:p>
            <a:pPr marL="742950" lvl="1" indent="-285750">
              <a:spcAft>
                <a:spcPts val="0"/>
              </a:spcAft>
              <a:buFont typeface="Wingdings"/>
              <a:buChar char=""/>
              <a:tabLst>
                <a:tab pos="914400" algn="l"/>
              </a:tabLst>
            </a:pPr>
            <a:r>
              <a:rPr lang="kk-KZ" sz="2400" dirty="0" smtClean="0">
                <a:effectLst/>
                <a:latin typeface="Times New Roman"/>
                <a:ea typeface="Times New Roman"/>
              </a:rPr>
              <a:t>«төменнен жоғарыға» ( прогрессивтік, индуктивті)</a:t>
            </a:r>
            <a:endParaRPr lang="ru-RU" sz="2400" dirty="0" smtClean="0">
              <a:effectLst/>
              <a:latin typeface="Times New Roman"/>
              <a:ea typeface="Times New Roman"/>
            </a:endParaRPr>
          </a:p>
          <a:p>
            <a:pPr marL="742950" lvl="1" indent="-285750">
              <a:spcAft>
                <a:spcPts val="0"/>
              </a:spcAft>
              <a:buFont typeface="Wingdings"/>
              <a:buChar char=""/>
              <a:tabLst>
                <a:tab pos="914400" algn="l"/>
              </a:tabLst>
            </a:pPr>
            <a:r>
              <a:rPr lang="kk-KZ" sz="2400" dirty="0" smtClean="0">
                <a:effectLst/>
                <a:latin typeface="Times New Roman"/>
                <a:ea typeface="Times New Roman"/>
              </a:rPr>
              <a:t>қарсы (айналмалы)</a:t>
            </a:r>
            <a:endParaRPr lang="ru-RU" sz="2400" dirty="0">
              <a:effectLst/>
              <a:latin typeface="Times New Roman"/>
              <a:ea typeface="Times New Roman"/>
            </a:endParaRPr>
          </a:p>
        </p:txBody>
      </p:sp>
    </p:spTree>
    <p:extLst>
      <p:ext uri="{BB962C8B-B14F-4D97-AF65-F5344CB8AC3E}">
        <p14:creationId xmlns:p14="http://schemas.microsoft.com/office/powerpoint/2010/main" val="8627061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971600" y="620689"/>
            <a:ext cx="6336704" cy="646331"/>
          </a:xfrm>
          <a:prstGeom prst="rect">
            <a:avLst/>
          </a:prstGeom>
        </p:spPr>
        <p:txBody>
          <a:bodyPr wrap="square">
            <a:spAutoFit/>
          </a:bodyPr>
          <a:lstStyle/>
          <a:p>
            <a:pPr indent="449580" algn="just">
              <a:spcAft>
                <a:spcPts val="0"/>
              </a:spcAft>
            </a:pPr>
            <a:r>
              <a:rPr lang="kk-KZ" b="1" i="1" u="sng" dirty="0" smtClean="0">
                <a:solidFill>
                  <a:srgbClr val="FF0000"/>
                </a:solidFill>
                <a:effectLst/>
                <a:latin typeface="Times New Roman"/>
                <a:ea typeface="Times New Roman"/>
              </a:rPr>
              <a:t>2 Қағидалары мен әдістері, нарық шартындағы жоспарлау ерекшеліктері</a:t>
            </a:r>
            <a:endParaRPr lang="ru-RU" i="1" u="sng" dirty="0">
              <a:solidFill>
                <a:srgbClr val="FF0000"/>
              </a:solidFill>
              <a:effectLst/>
              <a:latin typeface="Times New Roman"/>
              <a:ea typeface="Times New Roman"/>
            </a:endParaRPr>
          </a:p>
        </p:txBody>
      </p:sp>
      <p:sp>
        <p:nvSpPr>
          <p:cNvPr id="5" name="Прямоугольник 4"/>
          <p:cNvSpPr/>
          <p:nvPr/>
        </p:nvSpPr>
        <p:spPr>
          <a:xfrm>
            <a:off x="467544" y="1700807"/>
            <a:ext cx="8136904" cy="4770537"/>
          </a:xfrm>
          <a:prstGeom prst="rect">
            <a:avLst/>
          </a:prstGeom>
        </p:spPr>
        <p:txBody>
          <a:bodyPr wrap="square">
            <a:spAutoFit/>
          </a:bodyPr>
          <a:lstStyle/>
          <a:p>
            <a:pPr indent="449580">
              <a:spcAft>
                <a:spcPts val="0"/>
              </a:spcAft>
            </a:pPr>
            <a:r>
              <a:rPr lang="kk-KZ" sz="1600" b="1" i="1" dirty="0" smtClean="0">
                <a:solidFill>
                  <a:srgbClr val="FF0000"/>
                </a:solidFill>
                <a:effectLst/>
                <a:latin typeface="Times New Roman"/>
                <a:ea typeface="Times New Roman"/>
              </a:rPr>
              <a:t>Жоспарлаудың ортақ қағидалары</a:t>
            </a:r>
            <a:r>
              <a:rPr lang="kk-KZ" sz="1600" dirty="0" smtClean="0">
                <a:effectLst/>
                <a:latin typeface="Times New Roman"/>
                <a:ea typeface="Times New Roman"/>
              </a:rPr>
              <a:t>:</a:t>
            </a:r>
            <a:endParaRPr lang="ru-RU" sz="1600" dirty="0" smtClean="0">
              <a:effectLst/>
              <a:latin typeface="Times New Roman"/>
              <a:ea typeface="Times New Roman"/>
            </a:endParaRPr>
          </a:p>
          <a:p>
            <a:pPr marL="342900" lvl="0" indent="-342900" algn="just">
              <a:spcAft>
                <a:spcPts val="0"/>
              </a:spcAft>
              <a:buFont typeface="+mj-lt"/>
              <a:buAutoNum type="arabicPeriod"/>
              <a:tabLst>
                <a:tab pos="228600" algn="l"/>
              </a:tabLst>
            </a:pPr>
            <a:r>
              <a:rPr lang="kk-KZ" sz="1600" u="sng" dirty="0" smtClean="0">
                <a:effectLst/>
                <a:latin typeface="Times New Roman"/>
                <a:ea typeface="Times New Roman"/>
              </a:rPr>
              <a:t>Бірлік (полизм) қағидасы</a:t>
            </a:r>
            <a:r>
              <a:rPr lang="kk-KZ" sz="1600" dirty="0" smtClean="0">
                <a:effectLst/>
                <a:latin typeface="Times New Roman"/>
                <a:ea typeface="Times New Roman"/>
              </a:rPr>
              <a:t>: өзара  байланысқан жоспарлар жүйелерiн құрастыру. Файоль А.) </a:t>
            </a:r>
            <a:endParaRPr lang="ru-RU" sz="1600" dirty="0" smtClean="0">
              <a:effectLst/>
              <a:latin typeface="Times New Roman"/>
              <a:ea typeface="Times New Roman"/>
            </a:endParaRPr>
          </a:p>
          <a:p>
            <a:pPr marL="342900" lvl="0" indent="-342900" algn="just">
              <a:spcAft>
                <a:spcPts val="0"/>
              </a:spcAft>
              <a:buFont typeface="+mj-lt"/>
              <a:buAutoNum type="arabicPeriod"/>
              <a:tabLst>
                <a:tab pos="228600" algn="l"/>
              </a:tabLst>
            </a:pPr>
            <a:r>
              <a:rPr lang="kk-KZ" sz="1600" u="sng" dirty="0" smtClean="0">
                <a:effectLst/>
                <a:latin typeface="Times New Roman"/>
                <a:ea typeface="Times New Roman"/>
              </a:rPr>
              <a:t>Үздіксіздік қағидасы</a:t>
            </a:r>
            <a:r>
              <a:rPr lang="kk-KZ" sz="1600" dirty="0" smtClean="0">
                <a:effectLst/>
                <a:latin typeface="Times New Roman"/>
                <a:ea typeface="Times New Roman"/>
              </a:rPr>
              <a:t>: орнын басушылықты қамтамасыз ететін жоспарлардың уақытша байланысы.(Файоль А.) </a:t>
            </a:r>
            <a:endParaRPr lang="ru-RU" sz="1600" dirty="0" smtClean="0">
              <a:effectLst/>
              <a:latin typeface="Times New Roman"/>
              <a:ea typeface="Times New Roman"/>
            </a:endParaRPr>
          </a:p>
          <a:p>
            <a:pPr marL="342900" lvl="0" indent="-342900" algn="just">
              <a:spcAft>
                <a:spcPts val="0"/>
              </a:spcAft>
              <a:buFont typeface="+mj-lt"/>
              <a:buAutoNum type="arabicPeriod"/>
              <a:tabLst>
                <a:tab pos="228600" algn="l"/>
              </a:tabLst>
            </a:pPr>
            <a:r>
              <a:rPr lang="kk-KZ" sz="1600" u="sng" dirty="0" smtClean="0">
                <a:effectLst/>
                <a:latin typeface="Times New Roman"/>
                <a:ea typeface="Times New Roman"/>
              </a:rPr>
              <a:t>Икемділік қағидасы</a:t>
            </a:r>
            <a:r>
              <a:rPr lang="kk-KZ" sz="1600" dirty="0" smtClean="0">
                <a:effectLst/>
                <a:latin typeface="Times New Roman"/>
                <a:ea typeface="Times New Roman"/>
              </a:rPr>
              <a:t>: “қауіпсіздік қорлары” шегінде жоспарларды түзету мүмкіндігі. (Файоль А.) </a:t>
            </a:r>
            <a:endParaRPr lang="ru-RU" sz="1600" dirty="0" smtClean="0">
              <a:effectLst/>
              <a:latin typeface="Times New Roman"/>
              <a:ea typeface="Times New Roman"/>
            </a:endParaRPr>
          </a:p>
          <a:p>
            <a:pPr marL="342900" lvl="0" indent="-342900" algn="just">
              <a:spcAft>
                <a:spcPts val="0"/>
              </a:spcAft>
              <a:buFont typeface="+mj-lt"/>
              <a:buAutoNum type="arabicPeriod"/>
              <a:tabLst>
                <a:tab pos="228600" algn="l"/>
              </a:tabLst>
            </a:pPr>
            <a:r>
              <a:rPr lang="kk-KZ" sz="1600" u="sng" dirty="0" smtClean="0">
                <a:effectLst/>
                <a:latin typeface="Times New Roman"/>
                <a:ea typeface="Times New Roman"/>
              </a:rPr>
              <a:t>Дәлдік қағидасы</a:t>
            </a:r>
            <a:r>
              <a:rPr lang="kk-KZ" sz="1600" dirty="0" smtClean="0">
                <a:effectLst/>
                <a:latin typeface="Times New Roman"/>
                <a:ea typeface="Times New Roman"/>
              </a:rPr>
              <a:t>: жоспарларды нақтылау және айқындау. (Файоль А.) </a:t>
            </a:r>
            <a:endParaRPr lang="ru-RU" sz="1600" dirty="0" smtClean="0">
              <a:effectLst/>
              <a:latin typeface="Times New Roman"/>
              <a:ea typeface="Times New Roman"/>
            </a:endParaRPr>
          </a:p>
          <a:p>
            <a:pPr marL="342900" lvl="0" indent="-342900" algn="just">
              <a:spcAft>
                <a:spcPts val="0"/>
              </a:spcAft>
              <a:buFont typeface="+mj-lt"/>
              <a:buAutoNum type="arabicPeriod"/>
              <a:tabLst>
                <a:tab pos="228600" algn="l"/>
              </a:tabLst>
            </a:pPr>
            <a:r>
              <a:rPr lang="kk-KZ" sz="1600" u="sng" dirty="0" smtClean="0">
                <a:effectLst/>
                <a:latin typeface="Times New Roman"/>
                <a:ea typeface="Times New Roman"/>
              </a:rPr>
              <a:t>Белсенді қатысу қағидасы</a:t>
            </a:r>
            <a:r>
              <a:rPr lang="kk-KZ" sz="1600" dirty="0" smtClean="0">
                <a:effectLst/>
                <a:latin typeface="Times New Roman"/>
                <a:ea typeface="Times New Roman"/>
              </a:rPr>
              <a:t>: ұйымның барлық мүшелерінің қатысуы, бұл жоспарларды іске асыруды жеңілдетеді. (Акофф Р.)</a:t>
            </a:r>
            <a:endParaRPr lang="ru-RU" sz="1600" dirty="0" smtClean="0">
              <a:effectLst/>
              <a:latin typeface="Times New Roman"/>
              <a:ea typeface="Times New Roman"/>
            </a:endParaRPr>
          </a:p>
          <a:p>
            <a:pPr indent="449580">
              <a:spcAft>
                <a:spcPts val="0"/>
              </a:spcAft>
            </a:pPr>
            <a:r>
              <a:rPr lang="kk-KZ" sz="1600" b="1" i="1" u="sng" dirty="0" smtClean="0">
                <a:solidFill>
                  <a:srgbClr val="FF0000"/>
                </a:solidFill>
                <a:effectLst/>
                <a:latin typeface="Times New Roman"/>
                <a:ea typeface="Times New Roman"/>
              </a:rPr>
              <a:t>Жоспарлаудың жалпы экономикалық қағидалары</a:t>
            </a:r>
            <a:r>
              <a:rPr lang="kk-KZ" sz="1600" dirty="0" smtClean="0">
                <a:effectLst/>
                <a:latin typeface="Times New Roman"/>
                <a:ea typeface="Times New Roman"/>
              </a:rPr>
              <a:t>:</a:t>
            </a:r>
            <a:endParaRPr lang="ru-RU" sz="1600" dirty="0" smtClean="0">
              <a:effectLst/>
              <a:latin typeface="Times New Roman"/>
              <a:ea typeface="Times New Roman"/>
            </a:endParaRPr>
          </a:p>
          <a:p>
            <a:pPr marL="342900" lvl="0" indent="-342900">
              <a:spcAft>
                <a:spcPts val="0"/>
              </a:spcAft>
              <a:buFont typeface="+mj-lt"/>
              <a:buAutoNum type="arabicPeriod"/>
              <a:tabLst>
                <a:tab pos="228600" algn="l"/>
              </a:tabLst>
            </a:pPr>
            <a:r>
              <a:rPr lang="kk-KZ" sz="1600" dirty="0" smtClean="0">
                <a:effectLst/>
                <a:latin typeface="Times New Roman"/>
                <a:ea typeface="Times New Roman"/>
              </a:rPr>
              <a:t>Жүйелілік</a:t>
            </a:r>
            <a:endParaRPr lang="ru-RU" sz="1600" dirty="0" smtClean="0">
              <a:effectLst/>
              <a:latin typeface="Times New Roman"/>
              <a:ea typeface="Times New Roman"/>
            </a:endParaRPr>
          </a:p>
          <a:p>
            <a:pPr marL="342900" lvl="0" indent="-342900">
              <a:spcAft>
                <a:spcPts val="0"/>
              </a:spcAft>
              <a:buFont typeface="+mj-lt"/>
              <a:buAutoNum type="arabicPeriod"/>
              <a:tabLst>
                <a:tab pos="228600" algn="l"/>
              </a:tabLst>
            </a:pPr>
            <a:r>
              <a:rPr lang="kk-KZ" sz="1600" dirty="0" smtClean="0">
                <a:effectLst/>
                <a:latin typeface="Times New Roman"/>
                <a:ea typeface="Times New Roman"/>
              </a:rPr>
              <a:t> Кешенділік</a:t>
            </a:r>
            <a:endParaRPr lang="ru-RU" sz="1600" dirty="0" smtClean="0">
              <a:effectLst/>
              <a:latin typeface="Times New Roman"/>
              <a:ea typeface="Times New Roman"/>
            </a:endParaRPr>
          </a:p>
          <a:p>
            <a:pPr marL="342900" lvl="0" indent="-342900">
              <a:spcAft>
                <a:spcPts val="0"/>
              </a:spcAft>
              <a:buFont typeface="+mj-lt"/>
              <a:buAutoNum type="arabicPeriod"/>
              <a:tabLst>
                <a:tab pos="228600" algn="l"/>
              </a:tabLst>
            </a:pPr>
            <a:r>
              <a:rPr lang="kk-KZ" sz="1600" dirty="0" smtClean="0">
                <a:effectLst/>
                <a:latin typeface="Times New Roman"/>
                <a:ea typeface="Times New Roman"/>
              </a:rPr>
              <a:t>Ықшамдылық</a:t>
            </a:r>
            <a:endParaRPr lang="ru-RU" sz="1600" dirty="0" smtClean="0">
              <a:effectLst/>
              <a:latin typeface="Times New Roman"/>
              <a:ea typeface="Times New Roman"/>
            </a:endParaRPr>
          </a:p>
          <a:p>
            <a:pPr marL="342900" lvl="0" indent="-342900">
              <a:spcAft>
                <a:spcPts val="0"/>
              </a:spcAft>
              <a:buFont typeface="+mj-lt"/>
              <a:buAutoNum type="arabicPeriod"/>
              <a:tabLst>
                <a:tab pos="228600" algn="l"/>
              </a:tabLst>
            </a:pPr>
            <a:r>
              <a:rPr lang="kk-KZ" sz="1600" dirty="0" smtClean="0">
                <a:effectLst/>
                <a:latin typeface="Times New Roman"/>
                <a:ea typeface="Times New Roman"/>
              </a:rPr>
              <a:t>Ғылимилық</a:t>
            </a:r>
            <a:endParaRPr lang="ru-RU" sz="1600" dirty="0" smtClean="0">
              <a:effectLst/>
              <a:latin typeface="Times New Roman"/>
              <a:ea typeface="Times New Roman"/>
            </a:endParaRPr>
          </a:p>
          <a:p>
            <a:pPr marL="342900" lvl="0" indent="-342900">
              <a:spcAft>
                <a:spcPts val="0"/>
              </a:spcAft>
              <a:buFont typeface="+mj-lt"/>
              <a:buAutoNum type="arabicPeriod"/>
              <a:tabLst>
                <a:tab pos="228600" algn="l"/>
              </a:tabLst>
            </a:pPr>
            <a:r>
              <a:rPr lang="kk-KZ" sz="1600" dirty="0" smtClean="0">
                <a:effectLst/>
                <a:latin typeface="Times New Roman"/>
                <a:ea typeface="Times New Roman"/>
              </a:rPr>
              <a:t>Басымдылық</a:t>
            </a:r>
            <a:endParaRPr lang="ru-RU" sz="1600" dirty="0" smtClean="0">
              <a:effectLst/>
              <a:latin typeface="Times New Roman"/>
              <a:ea typeface="Times New Roman"/>
            </a:endParaRPr>
          </a:p>
          <a:p>
            <a:pPr marL="342900" lvl="0" indent="-342900">
              <a:spcAft>
                <a:spcPts val="0"/>
              </a:spcAft>
              <a:buFont typeface="+mj-lt"/>
              <a:buAutoNum type="arabicPeriod"/>
              <a:tabLst>
                <a:tab pos="228600" algn="l"/>
              </a:tabLst>
            </a:pPr>
            <a:r>
              <a:rPr lang="kk-KZ" sz="1600" dirty="0" smtClean="0">
                <a:effectLst/>
                <a:latin typeface="Times New Roman"/>
                <a:ea typeface="Times New Roman"/>
              </a:rPr>
              <a:t>Салалық (секторлық) және аймақтық жоспарлауды үйлестіру</a:t>
            </a:r>
            <a:endParaRPr lang="ru-RU" sz="1600" dirty="0" smtClean="0">
              <a:effectLst/>
              <a:latin typeface="Times New Roman"/>
              <a:ea typeface="Times New Roman"/>
            </a:endParaRPr>
          </a:p>
          <a:p>
            <a:pPr marL="342900" lvl="0" indent="-342900">
              <a:spcAft>
                <a:spcPts val="0"/>
              </a:spcAft>
              <a:buFont typeface="+mj-lt"/>
              <a:buAutoNum type="arabicPeriod"/>
              <a:tabLst>
                <a:tab pos="228600" algn="l"/>
              </a:tabLst>
            </a:pPr>
            <a:r>
              <a:rPr lang="kk-KZ" sz="1600" dirty="0" smtClean="0">
                <a:effectLst/>
                <a:latin typeface="Times New Roman"/>
                <a:ea typeface="Times New Roman"/>
              </a:rPr>
              <a:t>Басқалар</a:t>
            </a:r>
          </a:p>
          <a:p>
            <a:pPr marL="342900" lvl="0" indent="-342900">
              <a:spcAft>
                <a:spcPts val="0"/>
              </a:spcAft>
              <a:buFont typeface="+mj-lt"/>
              <a:buAutoNum type="arabicPeriod"/>
              <a:tabLst>
                <a:tab pos="228600" algn="l"/>
              </a:tabLst>
            </a:pPr>
            <a:endParaRPr lang="ru-RU" sz="1600" dirty="0">
              <a:effectLst/>
              <a:latin typeface="Times New Roman"/>
              <a:ea typeface="Times New Roman"/>
            </a:endParaRPr>
          </a:p>
        </p:txBody>
      </p:sp>
    </p:spTree>
    <p:extLst>
      <p:ext uri="{BB962C8B-B14F-4D97-AF65-F5344CB8AC3E}">
        <p14:creationId xmlns:p14="http://schemas.microsoft.com/office/powerpoint/2010/main" val="40984340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043608" y="-1741646"/>
            <a:ext cx="6984776" cy="9694962"/>
          </a:xfrm>
          <a:prstGeom prst="rect">
            <a:avLst/>
          </a:prstGeom>
        </p:spPr>
        <p:txBody>
          <a:bodyPr wrap="square">
            <a:spAutoFit/>
          </a:bodyPr>
          <a:lstStyle/>
          <a:p>
            <a:pPr indent="449580" algn="just">
              <a:spcAft>
                <a:spcPts val="0"/>
              </a:spcAft>
            </a:pPr>
            <a:endParaRPr lang="kk-KZ" sz="1600" dirty="0" smtClean="0">
              <a:effectLst/>
              <a:latin typeface="Times New Roman"/>
              <a:ea typeface="Times New Roman"/>
            </a:endParaRPr>
          </a:p>
          <a:p>
            <a:pPr indent="449580" algn="just">
              <a:spcAft>
                <a:spcPts val="0"/>
              </a:spcAft>
            </a:pPr>
            <a:endParaRPr lang="kk-KZ" sz="1600" dirty="0">
              <a:latin typeface="Times New Roman"/>
              <a:ea typeface="Times New Roman"/>
            </a:endParaRPr>
          </a:p>
          <a:p>
            <a:pPr indent="449580" algn="just">
              <a:spcAft>
                <a:spcPts val="0"/>
              </a:spcAft>
            </a:pPr>
            <a:endParaRPr lang="kk-KZ" sz="1600" dirty="0" smtClean="0">
              <a:effectLst/>
              <a:latin typeface="Times New Roman"/>
              <a:ea typeface="Times New Roman"/>
            </a:endParaRPr>
          </a:p>
          <a:p>
            <a:pPr indent="449580" algn="just">
              <a:spcAft>
                <a:spcPts val="0"/>
              </a:spcAft>
            </a:pPr>
            <a:endParaRPr lang="kk-KZ" sz="1600" dirty="0">
              <a:latin typeface="Times New Roman"/>
              <a:ea typeface="Times New Roman"/>
            </a:endParaRPr>
          </a:p>
          <a:p>
            <a:pPr indent="449580" algn="just">
              <a:spcAft>
                <a:spcPts val="0"/>
              </a:spcAft>
            </a:pPr>
            <a:endParaRPr lang="kk-KZ" sz="1600" dirty="0" smtClean="0">
              <a:effectLst/>
              <a:latin typeface="Times New Roman"/>
              <a:ea typeface="Times New Roman"/>
            </a:endParaRPr>
          </a:p>
          <a:p>
            <a:pPr indent="449580" algn="just">
              <a:spcAft>
                <a:spcPts val="0"/>
              </a:spcAft>
            </a:pPr>
            <a:endParaRPr lang="kk-KZ" sz="1600" dirty="0">
              <a:latin typeface="Times New Roman"/>
              <a:ea typeface="Times New Roman"/>
            </a:endParaRPr>
          </a:p>
          <a:p>
            <a:pPr indent="449580" algn="just">
              <a:spcAft>
                <a:spcPts val="0"/>
              </a:spcAft>
            </a:pPr>
            <a:endParaRPr lang="kk-KZ" sz="1600" dirty="0" smtClean="0">
              <a:effectLst/>
              <a:latin typeface="Times New Roman"/>
              <a:ea typeface="Times New Roman"/>
            </a:endParaRPr>
          </a:p>
          <a:p>
            <a:pPr indent="449580" algn="just">
              <a:spcAft>
                <a:spcPts val="0"/>
              </a:spcAft>
            </a:pPr>
            <a:endParaRPr lang="kk-KZ" sz="1600" dirty="0">
              <a:latin typeface="Times New Roman"/>
              <a:ea typeface="Times New Roman"/>
            </a:endParaRPr>
          </a:p>
          <a:p>
            <a:pPr indent="449580" algn="just">
              <a:spcAft>
                <a:spcPts val="0"/>
              </a:spcAft>
            </a:pPr>
            <a:endParaRPr lang="kk-KZ" sz="1600" dirty="0" smtClean="0">
              <a:effectLst/>
              <a:latin typeface="Times New Roman"/>
              <a:ea typeface="Times New Roman"/>
            </a:endParaRPr>
          </a:p>
          <a:p>
            <a:pPr indent="449580" algn="just">
              <a:spcAft>
                <a:spcPts val="0"/>
              </a:spcAft>
            </a:pPr>
            <a:r>
              <a:rPr lang="kk-KZ" sz="1600" b="1" i="1" u="sng" dirty="0" smtClean="0">
                <a:solidFill>
                  <a:srgbClr val="FF0000"/>
                </a:solidFill>
                <a:effectLst/>
                <a:latin typeface="Times New Roman"/>
                <a:ea typeface="Times New Roman"/>
              </a:rPr>
              <a:t>Жоспарлаудың негізгі әдістері</a:t>
            </a:r>
            <a:r>
              <a:rPr lang="kk-KZ" sz="1600" dirty="0" smtClean="0">
                <a:effectLst/>
                <a:latin typeface="Times New Roman"/>
                <a:ea typeface="Times New Roman"/>
              </a:rPr>
              <a:t>:</a:t>
            </a:r>
            <a:endParaRPr lang="ru-RU" sz="1600" dirty="0" smtClean="0">
              <a:effectLst/>
              <a:latin typeface="Times New Roman"/>
              <a:ea typeface="Times New Roman"/>
            </a:endParaRPr>
          </a:p>
          <a:p>
            <a:pPr marL="342900" lvl="0" indent="-342900" algn="just">
              <a:spcAft>
                <a:spcPts val="0"/>
              </a:spcAft>
              <a:buFont typeface="+mj-lt"/>
              <a:buAutoNum type="arabicPeriod"/>
              <a:tabLst>
                <a:tab pos="228600" algn="l"/>
              </a:tabLst>
            </a:pPr>
            <a:r>
              <a:rPr lang="kk-KZ" sz="1600" dirty="0" smtClean="0">
                <a:effectLst/>
                <a:latin typeface="Times New Roman"/>
                <a:ea typeface="Times New Roman"/>
              </a:rPr>
              <a:t>Аналитикалық (жоспарлаудың бастапқы кезеңі)</a:t>
            </a:r>
            <a:endParaRPr lang="ru-RU" sz="1600" dirty="0" smtClean="0">
              <a:effectLst/>
              <a:latin typeface="Times New Roman"/>
              <a:ea typeface="Times New Roman"/>
            </a:endParaRPr>
          </a:p>
          <a:p>
            <a:pPr marL="342900" lvl="0" indent="-342900" algn="just">
              <a:spcAft>
                <a:spcPts val="0"/>
              </a:spcAft>
              <a:buFont typeface="+mj-lt"/>
              <a:buAutoNum type="arabicPeriod" startAt="2"/>
              <a:tabLst>
                <a:tab pos="228600" algn="l"/>
              </a:tabLst>
            </a:pPr>
            <a:r>
              <a:rPr lang="kk-KZ" sz="1600" dirty="0" smtClean="0">
                <a:effectLst/>
                <a:latin typeface="Times New Roman"/>
                <a:ea typeface="Times New Roman"/>
              </a:rPr>
              <a:t>Баланстық (с.і. бюджеттеу)</a:t>
            </a:r>
            <a:endParaRPr lang="ru-RU" sz="1600" dirty="0" smtClean="0">
              <a:effectLst/>
              <a:latin typeface="Times New Roman"/>
              <a:ea typeface="Times New Roman"/>
            </a:endParaRPr>
          </a:p>
          <a:p>
            <a:pPr marL="342900" lvl="0" indent="-342900" algn="just">
              <a:spcAft>
                <a:spcPts val="0"/>
              </a:spcAft>
              <a:buFont typeface="+mj-lt"/>
              <a:buAutoNum type="arabicPeriod" startAt="3"/>
              <a:tabLst>
                <a:tab pos="228600" algn="l"/>
              </a:tabLst>
            </a:pPr>
            <a:r>
              <a:rPr lang="kk-KZ" sz="1600" dirty="0" smtClean="0">
                <a:effectLst/>
                <a:latin typeface="Times New Roman"/>
                <a:ea typeface="Times New Roman"/>
              </a:rPr>
              <a:t>Нормативтік (өндірістік экономикалық тиімділіктің нормалары мен нормативтерін және өндірістік ресурстардың техникалық негізделген шығындарын пайдалану)</a:t>
            </a:r>
            <a:endParaRPr lang="ru-RU" sz="1600" dirty="0" smtClean="0">
              <a:effectLst/>
              <a:latin typeface="Times New Roman"/>
              <a:ea typeface="Times New Roman"/>
            </a:endParaRPr>
          </a:p>
          <a:p>
            <a:pPr indent="449580" algn="just">
              <a:spcAft>
                <a:spcPts val="0"/>
              </a:spcAft>
            </a:pPr>
            <a:r>
              <a:rPr lang="kk-KZ" sz="1600" b="1" i="1" u="sng" dirty="0" smtClean="0">
                <a:effectLst/>
                <a:latin typeface="Times New Roman"/>
                <a:ea typeface="Times New Roman"/>
              </a:rPr>
              <a:t>Нарық шартындағы жоспарлау ерекшеліктері</a:t>
            </a:r>
            <a:r>
              <a:rPr lang="kk-KZ" sz="1600" dirty="0" smtClean="0">
                <a:effectLst/>
                <a:latin typeface="Times New Roman"/>
                <a:ea typeface="Times New Roman"/>
              </a:rPr>
              <a:t>:</a:t>
            </a:r>
            <a:endParaRPr lang="ru-RU" sz="1600" dirty="0" smtClean="0">
              <a:effectLst/>
              <a:latin typeface="Times New Roman"/>
              <a:ea typeface="Times New Roman"/>
            </a:endParaRPr>
          </a:p>
          <a:p>
            <a:pPr marL="342900" lvl="0" indent="-342900" algn="just">
              <a:spcAft>
                <a:spcPts val="0"/>
              </a:spcAft>
              <a:buFont typeface="+mj-lt"/>
              <a:buAutoNum type="arabicPeriod"/>
              <a:tabLst>
                <a:tab pos="228600" algn="l"/>
              </a:tabLst>
            </a:pPr>
            <a:r>
              <a:rPr lang="kk-KZ" sz="1600" dirty="0" smtClean="0">
                <a:effectLst/>
                <a:latin typeface="Times New Roman"/>
                <a:ea typeface="Times New Roman"/>
              </a:rPr>
              <a:t>Маркетингтік келіс – жоспарлау негізі ретінде (бұрын әкімшілік жүйеде - өндірістік келіс).</a:t>
            </a:r>
            <a:endParaRPr lang="ru-RU" sz="1600" dirty="0" smtClean="0">
              <a:effectLst/>
              <a:latin typeface="Times New Roman"/>
              <a:ea typeface="Times New Roman"/>
            </a:endParaRPr>
          </a:p>
          <a:p>
            <a:pPr marL="342900" lvl="0" indent="-342900" algn="just">
              <a:spcAft>
                <a:spcPts val="0"/>
              </a:spcAft>
              <a:buFont typeface="+mj-lt"/>
              <a:buAutoNum type="arabicPeriod"/>
              <a:tabLst>
                <a:tab pos="228600" algn="l"/>
              </a:tabLst>
            </a:pPr>
            <a:r>
              <a:rPr lang="kk-KZ" sz="1600" dirty="0" smtClean="0">
                <a:effectLst/>
                <a:latin typeface="Times New Roman"/>
                <a:ea typeface="Times New Roman"/>
              </a:rPr>
              <a:t>Жоспарлардың түрлері мен нысандарын таңдауда фирмалардың  дербестігін кеңейту.</a:t>
            </a:r>
            <a:endParaRPr lang="ru-RU" sz="1600" dirty="0" smtClean="0">
              <a:effectLst/>
              <a:latin typeface="Times New Roman"/>
              <a:ea typeface="Times New Roman"/>
            </a:endParaRPr>
          </a:p>
          <a:p>
            <a:pPr marL="342900" lvl="0" indent="-342900" algn="just">
              <a:spcAft>
                <a:spcPts val="0"/>
              </a:spcAft>
              <a:buFont typeface="+mj-lt"/>
              <a:buAutoNum type="arabicPeriod"/>
              <a:tabLst>
                <a:tab pos="228600" algn="l"/>
              </a:tabLst>
            </a:pPr>
            <a:r>
              <a:rPr lang="kk-KZ" sz="1600" dirty="0" smtClean="0">
                <a:effectLst/>
                <a:latin typeface="Times New Roman"/>
                <a:ea typeface="Times New Roman"/>
              </a:rPr>
              <a:t>Жоспарлау үшін кеңірек ақпараттық базаның қажеттілігі (сыртқы орта).</a:t>
            </a:r>
            <a:endParaRPr lang="ru-RU" sz="1600" dirty="0" smtClean="0">
              <a:effectLst/>
              <a:latin typeface="Times New Roman"/>
              <a:ea typeface="Times New Roman"/>
            </a:endParaRPr>
          </a:p>
          <a:p>
            <a:pPr marL="342900" lvl="0" indent="-342900" algn="just">
              <a:spcAft>
                <a:spcPts val="0"/>
              </a:spcAft>
              <a:buFont typeface="+mj-lt"/>
              <a:buAutoNum type="arabicPeriod"/>
              <a:tabLst>
                <a:tab pos="228600" algn="l"/>
              </a:tabLst>
            </a:pPr>
            <a:r>
              <a:rPr lang="kk-KZ" sz="1600" dirty="0" smtClean="0">
                <a:effectLst/>
                <a:latin typeface="Times New Roman"/>
                <a:ea typeface="Times New Roman"/>
              </a:rPr>
              <a:t>Банкроттықтың тәуекелін төмендету және өндіріс ептілігін арттыру үшін резевтерді алдын-ала ескеру.</a:t>
            </a:r>
            <a:endParaRPr lang="ru-RU" sz="1600" dirty="0" smtClean="0">
              <a:effectLst/>
              <a:latin typeface="Times New Roman"/>
              <a:ea typeface="Times New Roman"/>
            </a:endParaRPr>
          </a:p>
          <a:p>
            <a:pPr indent="449580" algn="just">
              <a:spcAft>
                <a:spcPts val="0"/>
              </a:spcAft>
            </a:pPr>
            <a:r>
              <a:rPr lang="kk-KZ" sz="1600" b="1" i="1" u="sng" dirty="0" smtClean="0">
                <a:effectLst/>
                <a:latin typeface="Times New Roman"/>
                <a:ea typeface="Times New Roman"/>
              </a:rPr>
              <a:t>Уақыттық бағдар бойынша жоспарлау философиясындағы келістер (Р.Акофф)</a:t>
            </a:r>
            <a:r>
              <a:rPr lang="kk-KZ" sz="1600" dirty="0" smtClean="0">
                <a:effectLst/>
                <a:latin typeface="Times New Roman"/>
                <a:ea typeface="Times New Roman"/>
              </a:rPr>
              <a:t>:</a:t>
            </a:r>
            <a:endParaRPr lang="ru-RU" sz="1600" dirty="0" smtClean="0">
              <a:effectLst/>
              <a:latin typeface="Times New Roman"/>
              <a:ea typeface="Times New Roman"/>
            </a:endParaRPr>
          </a:p>
          <a:p>
            <a:pPr marL="342900" lvl="0" indent="-342900" algn="just">
              <a:spcAft>
                <a:spcPts val="0"/>
              </a:spcAft>
              <a:buFont typeface="+mj-lt"/>
              <a:buAutoNum type="arabicPeriod"/>
              <a:tabLst>
                <a:tab pos="228600" algn="l"/>
              </a:tabLst>
            </a:pPr>
            <a:r>
              <a:rPr lang="kk-KZ" sz="1600" dirty="0" smtClean="0">
                <a:effectLst/>
                <a:latin typeface="Times New Roman"/>
                <a:ea typeface="Times New Roman"/>
              </a:rPr>
              <a:t>Реактивтi (өткендi көздеу, қол жеткізген бойынша жоспарлау)</a:t>
            </a:r>
            <a:endParaRPr lang="ru-RU" sz="1600" dirty="0" smtClean="0">
              <a:effectLst/>
              <a:latin typeface="Times New Roman"/>
              <a:ea typeface="Times New Roman"/>
            </a:endParaRPr>
          </a:p>
          <a:p>
            <a:pPr marL="342900" lvl="0" indent="-342900" algn="just">
              <a:spcAft>
                <a:spcPts val="0"/>
              </a:spcAft>
              <a:buFont typeface="+mj-lt"/>
              <a:buAutoNum type="arabicPeriod"/>
              <a:tabLst>
                <a:tab pos="228600" algn="l"/>
              </a:tabLst>
            </a:pPr>
            <a:r>
              <a:rPr lang="kk-KZ" sz="1600" dirty="0" smtClean="0">
                <a:effectLst/>
                <a:latin typeface="Times New Roman"/>
                <a:ea typeface="Times New Roman"/>
              </a:rPr>
              <a:t>Инактивті (осы шаққа икемделу, салғырттық, бюрократизм, сарсаңға салыну)</a:t>
            </a:r>
            <a:endParaRPr lang="ru-RU" sz="1600" dirty="0" smtClean="0">
              <a:effectLst/>
              <a:latin typeface="Times New Roman"/>
              <a:ea typeface="Times New Roman"/>
            </a:endParaRPr>
          </a:p>
          <a:p>
            <a:pPr marL="342900" lvl="0" indent="-342900" algn="just">
              <a:spcAft>
                <a:spcPts val="0"/>
              </a:spcAft>
              <a:buFont typeface="+mj-lt"/>
              <a:buAutoNum type="arabicPeriod"/>
              <a:tabLst>
                <a:tab pos="228600" algn="l"/>
              </a:tabLst>
            </a:pPr>
            <a:r>
              <a:rPr lang="kk-KZ" sz="1600" dirty="0" smtClean="0">
                <a:effectLst/>
                <a:latin typeface="Times New Roman"/>
                <a:ea typeface="Times New Roman"/>
              </a:rPr>
              <a:t>Преактивті (келешекті көздеу, алдын алу, нақты шақтан қол үзу)</a:t>
            </a:r>
            <a:endParaRPr lang="ru-RU" sz="1600" dirty="0" smtClean="0">
              <a:effectLst/>
              <a:latin typeface="Times New Roman"/>
              <a:ea typeface="Times New Roman"/>
            </a:endParaRPr>
          </a:p>
          <a:p>
            <a:pPr marL="342900" lvl="0" indent="-342900" algn="just">
              <a:spcAft>
                <a:spcPts val="0"/>
              </a:spcAft>
              <a:buFont typeface="+mj-lt"/>
              <a:buAutoNum type="arabicPeriod"/>
              <a:tabLst>
                <a:tab pos="228600" algn="l"/>
              </a:tabLst>
            </a:pPr>
            <a:r>
              <a:rPr lang="kk-KZ" sz="1600" dirty="0" smtClean="0">
                <a:effectLst/>
                <a:latin typeface="Times New Roman"/>
                <a:ea typeface="Times New Roman"/>
              </a:rPr>
              <a:t>Интерактивті (келешекті жобалау, жоспарлаудың барлық үздік идеяларының өзара әрекеттесуі, сыртқы ортамен өзара әрекеттесуі -  келешекті бақылауға болады және оған әсер етуге болады)</a:t>
            </a:r>
          </a:p>
          <a:p>
            <a:pPr marL="342900" lvl="0" indent="-342900" algn="just">
              <a:spcAft>
                <a:spcPts val="0"/>
              </a:spcAft>
              <a:buFont typeface="+mj-lt"/>
              <a:buAutoNum type="arabicPeriod"/>
              <a:tabLst>
                <a:tab pos="228600" algn="l"/>
              </a:tabLst>
            </a:pPr>
            <a:endParaRPr lang="kk-KZ" sz="1600" dirty="0">
              <a:latin typeface="Times New Roman"/>
              <a:ea typeface="Times New Roman"/>
            </a:endParaRPr>
          </a:p>
          <a:p>
            <a:pPr marL="342900" lvl="0" indent="-342900" algn="just">
              <a:spcAft>
                <a:spcPts val="0"/>
              </a:spcAft>
              <a:buFont typeface="+mj-lt"/>
              <a:buAutoNum type="arabicPeriod"/>
              <a:tabLst>
                <a:tab pos="228600" algn="l"/>
              </a:tabLst>
            </a:pPr>
            <a:endParaRPr lang="kk-KZ" sz="1600" dirty="0" smtClean="0">
              <a:effectLst/>
              <a:latin typeface="Times New Roman"/>
              <a:ea typeface="Times New Roman"/>
            </a:endParaRPr>
          </a:p>
          <a:p>
            <a:pPr marL="342900" lvl="0" indent="-342900" algn="just">
              <a:spcAft>
                <a:spcPts val="0"/>
              </a:spcAft>
              <a:buFont typeface="+mj-lt"/>
              <a:buAutoNum type="arabicPeriod"/>
              <a:tabLst>
                <a:tab pos="228600" algn="l"/>
              </a:tabLst>
            </a:pPr>
            <a:endParaRPr lang="kk-KZ" sz="1600" dirty="0">
              <a:latin typeface="Times New Roman"/>
              <a:ea typeface="Times New Roman"/>
            </a:endParaRPr>
          </a:p>
          <a:p>
            <a:pPr marL="342900" lvl="0" indent="-342900" algn="just">
              <a:spcAft>
                <a:spcPts val="0"/>
              </a:spcAft>
              <a:buFont typeface="+mj-lt"/>
              <a:buAutoNum type="arabicPeriod"/>
              <a:tabLst>
                <a:tab pos="228600" algn="l"/>
              </a:tabLst>
            </a:pPr>
            <a:endParaRPr lang="kk-KZ" sz="1600" dirty="0" smtClean="0">
              <a:effectLst/>
              <a:latin typeface="Times New Roman"/>
              <a:ea typeface="Times New Roman"/>
            </a:endParaRPr>
          </a:p>
          <a:p>
            <a:pPr marL="342900" lvl="0" indent="-342900" algn="just">
              <a:spcAft>
                <a:spcPts val="0"/>
              </a:spcAft>
              <a:buFont typeface="+mj-lt"/>
              <a:buAutoNum type="arabicPeriod"/>
              <a:tabLst>
                <a:tab pos="228600" algn="l"/>
              </a:tabLst>
            </a:pPr>
            <a:endParaRPr lang="kk-KZ" sz="1600" dirty="0">
              <a:latin typeface="Times New Roman"/>
              <a:ea typeface="Times New Roman"/>
            </a:endParaRPr>
          </a:p>
          <a:p>
            <a:pPr marL="342900" lvl="0" indent="-342900" algn="just">
              <a:spcAft>
                <a:spcPts val="0"/>
              </a:spcAft>
              <a:buFont typeface="+mj-lt"/>
              <a:buAutoNum type="arabicPeriod"/>
              <a:tabLst>
                <a:tab pos="228600" algn="l"/>
              </a:tabLst>
            </a:pPr>
            <a:endParaRPr lang="kk-KZ" sz="1600" dirty="0" smtClean="0">
              <a:effectLst/>
              <a:latin typeface="Times New Roman"/>
              <a:ea typeface="Times New Roman"/>
            </a:endParaRPr>
          </a:p>
          <a:p>
            <a:pPr marL="342900" lvl="0" indent="-342900" algn="just">
              <a:spcAft>
                <a:spcPts val="0"/>
              </a:spcAft>
              <a:buFont typeface="+mj-lt"/>
              <a:buAutoNum type="arabicPeriod"/>
              <a:tabLst>
                <a:tab pos="228600" algn="l"/>
              </a:tabLst>
            </a:pPr>
            <a:endParaRPr lang="ru-RU" sz="1600" dirty="0">
              <a:effectLst/>
              <a:latin typeface="Times New Roman"/>
              <a:ea typeface="Times New Roman"/>
            </a:endParaRPr>
          </a:p>
        </p:txBody>
      </p:sp>
    </p:spTree>
    <p:extLst>
      <p:ext uri="{BB962C8B-B14F-4D97-AF65-F5344CB8AC3E}">
        <p14:creationId xmlns:p14="http://schemas.microsoft.com/office/powerpoint/2010/main" val="24473033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187624" y="-772150"/>
            <a:ext cx="6984776" cy="7848302"/>
          </a:xfrm>
          <a:prstGeom prst="rect">
            <a:avLst/>
          </a:prstGeom>
        </p:spPr>
        <p:txBody>
          <a:bodyPr wrap="square">
            <a:spAutoFit/>
          </a:bodyPr>
          <a:lstStyle/>
          <a:p>
            <a:pPr indent="457200" algn="just">
              <a:spcAft>
                <a:spcPts val="0"/>
              </a:spcAft>
            </a:pPr>
            <a:endParaRPr lang="kk-KZ" b="1" i="1" u="sng" dirty="0" smtClean="0">
              <a:solidFill>
                <a:srgbClr val="FF0000"/>
              </a:solidFill>
              <a:effectLst/>
              <a:latin typeface="Times New Roman"/>
              <a:ea typeface="Times New Roman"/>
            </a:endParaRPr>
          </a:p>
          <a:p>
            <a:pPr indent="457200" algn="just">
              <a:spcAft>
                <a:spcPts val="0"/>
              </a:spcAft>
            </a:pPr>
            <a:endParaRPr lang="kk-KZ" b="1" i="1" u="sng" dirty="0">
              <a:solidFill>
                <a:srgbClr val="FF0000"/>
              </a:solidFill>
              <a:latin typeface="Times New Roman"/>
              <a:ea typeface="Times New Roman"/>
            </a:endParaRPr>
          </a:p>
          <a:p>
            <a:pPr indent="457200" algn="just">
              <a:spcAft>
                <a:spcPts val="0"/>
              </a:spcAft>
            </a:pPr>
            <a:endParaRPr lang="kk-KZ" b="1" i="1" u="sng" dirty="0" smtClean="0">
              <a:solidFill>
                <a:srgbClr val="FF0000"/>
              </a:solidFill>
              <a:effectLst/>
              <a:latin typeface="Times New Roman"/>
              <a:ea typeface="Times New Roman"/>
            </a:endParaRPr>
          </a:p>
          <a:p>
            <a:pPr indent="457200" algn="just">
              <a:spcAft>
                <a:spcPts val="0"/>
              </a:spcAft>
            </a:pPr>
            <a:r>
              <a:rPr lang="kk-KZ" b="1" u="sng" dirty="0" smtClean="0">
                <a:effectLst/>
                <a:latin typeface="Times New Roman"/>
                <a:ea typeface="Times New Roman"/>
              </a:rPr>
              <a:t>3 Кәсіпорындағы жоспарлар жүйесі: жоспарлар түрлері, олардың тағайындалуы және өзара байланы</a:t>
            </a:r>
            <a:r>
              <a:rPr lang="kk-KZ" b="1" dirty="0" smtClean="0">
                <a:effectLst/>
                <a:latin typeface="Times New Roman"/>
                <a:ea typeface="Times New Roman"/>
              </a:rPr>
              <a:t>сы</a:t>
            </a:r>
            <a:endParaRPr lang="ru-RU" dirty="0" smtClean="0">
              <a:effectLst/>
              <a:latin typeface="Times New Roman"/>
              <a:ea typeface="Times New Roman"/>
            </a:endParaRPr>
          </a:p>
          <a:p>
            <a:pPr algn="just">
              <a:spcAft>
                <a:spcPts val="0"/>
              </a:spcAft>
            </a:pPr>
            <a:r>
              <a:rPr lang="kk-KZ" b="1" dirty="0" smtClean="0">
                <a:effectLst/>
                <a:latin typeface="Times New Roman"/>
                <a:ea typeface="Times New Roman"/>
              </a:rPr>
              <a:t> </a:t>
            </a:r>
            <a:endParaRPr lang="ru-RU" dirty="0" smtClean="0">
              <a:effectLst/>
              <a:latin typeface="Times New Roman"/>
              <a:ea typeface="Times New Roman"/>
            </a:endParaRPr>
          </a:p>
          <a:p>
            <a:pPr indent="449580" algn="just">
              <a:spcAft>
                <a:spcPts val="0"/>
              </a:spcAft>
            </a:pPr>
            <a:r>
              <a:rPr lang="kk-KZ" dirty="0" smtClean="0">
                <a:effectLst/>
                <a:latin typeface="Times New Roman"/>
                <a:ea typeface="Times New Roman"/>
              </a:rPr>
              <a:t>Әртүрлі топтастыру белгілері бойынша жоспарлардың келесідей түрлері ажыратылады:</a:t>
            </a:r>
            <a:endParaRPr lang="ru-RU" dirty="0" smtClean="0">
              <a:effectLst/>
              <a:latin typeface="Times New Roman"/>
              <a:ea typeface="Times New Roman"/>
            </a:endParaRPr>
          </a:p>
          <a:p>
            <a:pPr algn="just">
              <a:spcAft>
                <a:spcPts val="0"/>
              </a:spcAft>
            </a:pPr>
            <a:r>
              <a:rPr lang="kk-KZ" dirty="0" smtClean="0">
                <a:effectLst/>
                <a:latin typeface="Times New Roman"/>
                <a:ea typeface="Times New Roman"/>
              </a:rPr>
              <a:t>1. </a:t>
            </a:r>
            <a:r>
              <a:rPr lang="kk-KZ" u="sng" dirty="0" smtClean="0">
                <a:effectLst/>
                <a:latin typeface="Times New Roman"/>
                <a:ea typeface="Times New Roman"/>
              </a:rPr>
              <a:t>Жоспарлаудың мазмұны мен көкжиегі</a:t>
            </a:r>
            <a:r>
              <a:rPr lang="kk-KZ" dirty="0" smtClean="0">
                <a:effectLst/>
                <a:latin typeface="Times New Roman"/>
                <a:ea typeface="Times New Roman"/>
              </a:rPr>
              <a:t>:</a:t>
            </a:r>
            <a:endParaRPr lang="ru-RU" dirty="0" smtClean="0">
              <a:effectLst/>
              <a:latin typeface="Times New Roman"/>
              <a:ea typeface="Times New Roman"/>
            </a:endParaRPr>
          </a:p>
          <a:p>
            <a:pPr marL="742950" lvl="1" indent="-285750" algn="just">
              <a:spcAft>
                <a:spcPts val="0"/>
              </a:spcAft>
              <a:buFont typeface="Wingdings"/>
              <a:buChar char=""/>
              <a:tabLst>
                <a:tab pos="685800" algn="l"/>
              </a:tabLst>
            </a:pPr>
            <a:r>
              <a:rPr lang="kk-KZ" dirty="0" smtClean="0">
                <a:effectLst/>
                <a:latin typeface="Times New Roman"/>
                <a:ea typeface="Times New Roman"/>
              </a:rPr>
              <a:t>стратегиялық (преактивті немесе интерактивті келістерді қолдану) және ұзақ мерзімді (реактивті немесе инактивті келістерді қолдану) (&gt;5 жыл)</a:t>
            </a:r>
            <a:endParaRPr lang="ru-RU" dirty="0" smtClean="0">
              <a:effectLst/>
              <a:latin typeface="Times New Roman"/>
              <a:ea typeface="Times New Roman"/>
            </a:endParaRPr>
          </a:p>
          <a:p>
            <a:pPr marL="742950" lvl="1" indent="-285750" algn="just">
              <a:spcAft>
                <a:spcPts val="0"/>
              </a:spcAft>
              <a:buFont typeface="Wingdings"/>
              <a:buChar char=""/>
              <a:tabLst>
                <a:tab pos="685800" algn="l"/>
              </a:tabLst>
            </a:pPr>
            <a:r>
              <a:rPr lang="kk-KZ" dirty="0" smtClean="0">
                <a:effectLst/>
                <a:latin typeface="Times New Roman"/>
                <a:ea typeface="Times New Roman"/>
              </a:rPr>
              <a:t>орташа мерзімді (тактикалық) (2–5 жыл)</a:t>
            </a:r>
            <a:endParaRPr lang="ru-RU" dirty="0" smtClean="0">
              <a:effectLst/>
              <a:latin typeface="Times New Roman"/>
              <a:ea typeface="Times New Roman"/>
            </a:endParaRPr>
          </a:p>
          <a:p>
            <a:pPr marL="742950" lvl="1" indent="-285750" algn="just">
              <a:spcAft>
                <a:spcPts val="0"/>
              </a:spcAft>
              <a:buFont typeface="Wingdings"/>
              <a:buChar char=""/>
              <a:tabLst>
                <a:tab pos="685800" algn="l"/>
              </a:tabLst>
            </a:pPr>
            <a:r>
              <a:rPr lang="kk-KZ" dirty="0" smtClean="0">
                <a:effectLst/>
                <a:latin typeface="Times New Roman"/>
                <a:ea typeface="Times New Roman"/>
              </a:rPr>
              <a:t>қысқа мерзімді (ағымды-жылдық, жедел- логистикалық) </a:t>
            </a:r>
            <a:endParaRPr lang="ru-RU" dirty="0" smtClean="0">
              <a:effectLst/>
              <a:latin typeface="Times New Roman"/>
              <a:ea typeface="Times New Roman"/>
            </a:endParaRPr>
          </a:p>
          <a:p>
            <a:pPr algn="just">
              <a:spcAft>
                <a:spcPts val="0"/>
              </a:spcAft>
            </a:pPr>
            <a:r>
              <a:rPr lang="kk-KZ" dirty="0" smtClean="0">
                <a:effectLst/>
                <a:latin typeface="Times New Roman"/>
                <a:ea typeface="Times New Roman"/>
              </a:rPr>
              <a:t>2. </a:t>
            </a:r>
            <a:r>
              <a:rPr lang="kk-KZ" u="sng" dirty="0" smtClean="0">
                <a:effectLst/>
                <a:latin typeface="Times New Roman"/>
                <a:ea typeface="Times New Roman"/>
              </a:rPr>
              <a:t>Жоспарлау типі немесе деңгейі</a:t>
            </a:r>
            <a:r>
              <a:rPr lang="kk-KZ" dirty="0" smtClean="0">
                <a:effectLst/>
                <a:latin typeface="Times New Roman"/>
                <a:ea typeface="Times New Roman"/>
              </a:rPr>
              <a:t>:</a:t>
            </a:r>
            <a:endParaRPr lang="ru-RU" dirty="0" smtClean="0">
              <a:effectLst/>
              <a:latin typeface="Times New Roman"/>
              <a:ea typeface="Times New Roman"/>
            </a:endParaRPr>
          </a:p>
          <a:p>
            <a:pPr marL="742950" lvl="1" indent="-285750" algn="just">
              <a:spcAft>
                <a:spcPts val="0"/>
              </a:spcAft>
              <a:buFont typeface="Wingdings"/>
              <a:buChar char=""/>
              <a:tabLst>
                <a:tab pos="685800" algn="l"/>
              </a:tabLst>
            </a:pPr>
            <a:r>
              <a:rPr lang="kk-KZ" dirty="0" smtClean="0">
                <a:effectLst/>
                <a:latin typeface="Times New Roman"/>
                <a:ea typeface="Times New Roman"/>
              </a:rPr>
              <a:t>бірлескен (корпоративті)</a:t>
            </a:r>
            <a:endParaRPr lang="ru-RU" dirty="0" smtClean="0">
              <a:effectLst/>
              <a:latin typeface="Times New Roman"/>
              <a:ea typeface="Times New Roman"/>
            </a:endParaRPr>
          </a:p>
          <a:p>
            <a:pPr marL="742950" lvl="1" indent="-285750" algn="just">
              <a:spcAft>
                <a:spcPts val="0"/>
              </a:spcAft>
              <a:buFont typeface="Wingdings"/>
              <a:buChar char=""/>
              <a:tabLst>
                <a:tab pos="685800" algn="l"/>
              </a:tabLst>
            </a:pPr>
            <a:r>
              <a:rPr lang="kk-KZ" dirty="0" smtClean="0">
                <a:effectLst/>
                <a:latin typeface="Times New Roman"/>
                <a:ea typeface="Times New Roman"/>
              </a:rPr>
              <a:t>бизнес немесе бизнес-бірліктер топтары</a:t>
            </a:r>
            <a:endParaRPr lang="ru-RU" dirty="0" smtClean="0">
              <a:effectLst/>
              <a:latin typeface="Times New Roman"/>
              <a:ea typeface="Times New Roman"/>
            </a:endParaRPr>
          </a:p>
          <a:p>
            <a:pPr marL="742950" lvl="1" indent="-285750" algn="just">
              <a:spcAft>
                <a:spcPts val="0"/>
              </a:spcAft>
              <a:buFont typeface="Wingdings"/>
              <a:buChar char=""/>
              <a:tabLst>
                <a:tab pos="685800" algn="l"/>
              </a:tabLst>
            </a:pPr>
            <a:r>
              <a:rPr lang="kk-KZ" dirty="0" smtClean="0">
                <a:effectLst/>
                <a:latin typeface="Times New Roman"/>
                <a:ea typeface="Times New Roman"/>
              </a:rPr>
              <a:t>бизнес-бірліктер (ББ)</a:t>
            </a:r>
            <a:endParaRPr lang="ru-RU" dirty="0" smtClean="0">
              <a:effectLst/>
              <a:latin typeface="Times New Roman"/>
              <a:ea typeface="Times New Roman"/>
            </a:endParaRPr>
          </a:p>
          <a:p>
            <a:pPr algn="just">
              <a:spcAft>
                <a:spcPts val="0"/>
              </a:spcAft>
            </a:pPr>
            <a:r>
              <a:rPr lang="kk-KZ" dirty="0" smtClean="0">
                <a:effectLst/>
                <a:latin typeface="Times New Roman"/>
                <a:ea typeface="Times New Roman"/>
              </a:rPr>
              <a:t>3. </a:t>
            </a:r>
            <a:r>
              <a:rPr lang="kk-KZ" u="sng" dirty="0" smtClean="0">
                <a:effectLst/>
                <a:latin typeface="Times New Roman"/>
                <a:ea typeface="Times New Roman"/>
              </a:rPr>
              <a:t>Функционалдық деңгей</a:t>
            </a:r>
            <a:r>
              <a:rPr lang="kk-KZ" dirty="0" smtClean="0">
                <a:effectLst/>
                <a:latin typeface="Times New Roman"/>
                <a:ea typeface="Times New Roman"/>
              </a:rPr>
              <a:t>:</a:t>
            </a:r>
            <a:endParaRPr lang="ru-RU" dirty="0" smtClean="0">
              <a:effectLst/>
              <a:latin typeface="Times New Roman"/>
              <a:ea typeface="Times New Roman"/>
            </a:endParaRPr>
          </a:p>
          <a:p>
            <a:pPr marL="742950" lvl="1" indent="-285750" algn="just">
              <a:spcAft>
                <a:spcPts val="0"/>
              </a:spcAft>
              <a:buFont typeface="Wingdings"/>
              <a:buChar char=""/>
              <a:tabLst>
                <a:tab pos="685800" algn="l"/>
              </a:tabLst>
            </a:pPr>
            <a:r>
              <a:rPr lang="kk-KZ" dirty="0" smtClean="0">
                <a:effectLst/>
                <a:latin typeface="Times New Roman"/>
                <a:ea typeface="Times New Roman"/>
              </a:rPr>
              <a:t>ҒЗТКЖ (инновациялық қызмет)</a:t>
            </a:r>
            <a:endParaRPr lang="ru-RU" dirty="0" smtClean="0">
              <a:effectLst/>
              <a:latin typeface="Times New Roman"/>
              <a:ea typeface="Times New Roman"/>
            </a:endParaRPr>
          </a:p>
          <a:p>
            <a:pPr marL="742950" lvl="1" indent="-285750" algn="just">
              <a:spcAft>
                <a:spcPts val="0"/>
              </a:spcAft>
              <a:buFont typeface="Wingdings"/>
              <a:buChar char=""/>
              <a:tabLst>
                <a:tab pos="685800" algn="l"/>
              </a:tabLst>
            </a:pPr>
            <a:r>
              <a:rPr lang="kk-KZ" dirty="0" smtClean="0">
                <a:effectLst/>
                <a:latin typeface="Times New Roman"/>
                <a:ea typeface="Times New Roman"/>
              </a:rPr>
              <a:t>маркетинг (коммерциялық қызмет)</a:t>
            </a:r>
            <a:endParaRPr lang="ru-RU" dirty="0" smtClean="0">
              <a:effectLst/>
              <a:latin typeface="Times New Roman"/>
              <a:ea typeface="Times New Roman"/>
            </a:endParaRPr>
          </a:p>
          <a:p>
            <a:pPr marL="742950" lvl="1" indent="-285750" algn="just">
              <a:spcAft>
                <a:spcPts val="0"/>
              </a:spcAft>
              <a:buFont typeface="Wingdings"/>
              <a:buChar char=""/>
              <a:tabLst>
                <a:tab pos="685800" algn="l"/>
              </a:tabLst>
            </a:pPr>
            <a:r>
              <a:rPr lang="kk-KZ" dirty="0" smtClean="0">
                <a:effectLst/>
                <a:latin typeface="Times New Roman"/>
                <a:ea typeface="Times New Roman"/>
              </a:rPr>
              <a:t>өндіріс (операциялық қызмет)</a:t>
            </a:r>
            <a:endParaRPr lang="ru-RU" dirty="0" smtClean="0">
              <a:effectLst/>
              <a:latin typeface="Times New Roman"/>
              <a:ea typeface="Times New Roman"/>
            </a:endParaRPr>
          </a:p>
          <a:p>
            <a:pPr marL="742950" lvl="1" indent="-285750" algn="just">
              <a:spcAft>
                <a:spcPts val="0"/>
              </a:spcAft>
              <a:buFont typeface="Wingdings"/>
              <a:buChar char=""/>
              <a:tabLst>
                <a:tab pos="685800" algn="l"/>
              </a:tabLst>
            </a:pPr>
            <a:r>
              <a:rPr lang="kk-KZ" dirty="0" smtClean="0">
                <a:effectLst/>
                <a:latin typeface="Times New Roman"/>
                <a:ea typeface="Times New Roman"/>
              </a:rPr>
              <a:t>персонал </a:t>
            </a:r>
            <a:endParaRPr lang="ru-RU" dirty="0" smtClean="0">
              <a:effectLst/>
              <a:latin typeface="Times New Roman"/>
              <a:ea typeface="Times New Roman"/>
            </a:endParaRPr>
          </a:p>
          <a:p>
            <a:pPr marL="742950" lvl="1" indent="-285750" algn="just">
              <a:spcAft>
                <a:spcPts val="0"/>
              </a:spcAft>
              <a:buFont typeface="Wingdings"/>
              <a:buChar char=""/>
              <a:tabLst>
                <a:tab pos="685800" algn="l"/>
              </a:tabLst>
            </a:pPr>
            <a:r>
              <a:rPr lang="kk-KZ" dirty="0" smtClean="0">
                <a:effectLst/>
                <a:latin typeface="Times New Roman"/>
                <a:ea typeface="Times New Roman"/>
              </a:rPr>
              <a:t>запастар (логистика)</a:t>
            </a:r>
            <a:endParaRPr lang="ru-RU" dirty="0" smtClean="0">
              <a:effectLst/>
              <a:latin typeface="Times New Roman"/>
              <a:ea typeface="Times New Roman"/>
            </a:endParaRPr>
          </a:p>
          <a:p>
            <a:pPr marL="742950" lvl="1" indent="-285750" algn="just">
              <a:spcAft>
                <a:spcPts val="0"/>
              </a:spcAft>
              <a:buFont typeface="Wingdings"/>
              <a:buChar char=""/>
              <a:tabLst>
                <a:tab pos="685800" algn="l"/>
              </a:tabLst>
            </a:pPr>
            <a:r>
              <a:rPr lang="kk-KZ" dirty="0" smtClean="0">
                <a:effectLst/>
                <a:latin typeface="Times New Roman"/>
                <a:ea typeface="Times New Roman"/>
              </a:rPr>
              <a:t>қаржылар</a:t>
            </a:r>
            <a:endParaRPr lang="ru-RU" dirty="0" smtClean="0">
              <a:effectLst/>
              <a:latin typeface="Times New Roman"/>
              <a:ea typeface="Times New Roman"/>
            </a:endParaRPr>
          </a:p>
          <a:p>
            <a:pPr marL="742950" lvl="1" indent="-285750" algn="just">
              <a:spcAft>
                <a:spcPts val="0"/>
              </a:spcAft>
              <a:buFont typeface="Wingdings"/>
              <a:buChar char=""/>
              <a:tabLst>
                <a:tab pos="685800" algn="l"/>
              </a:tabLst>
            </a:pPr>
            <a:r>
              <a:rPr lang="kk-KZ" dirty="0" smtClean="0">
                <a:effectLst/>
                <a:latin typeface="Times New Roman"/>
                <a:ea typeface="Times New Roman"/>
              </a:rPr>
              <a:t>инвестициялық жобалау</a:t>
            </a:r>
            <a:endParaRPr lang="ru-RU" dirty="0">
              <a:latin typeface="Times New Roman"/>
              <a:ea typeface="Times New Roman"/>
            </a:endParaRPr>
          </a:p>
          <a:p>
            <a:pPr marL="742950" lvl="1" indent="-285750" algn="just">
              <a:spcAft>
                <a:spcPts val="0"/>
              </a:spcAft>
              <a:buFont typeface="Wingdings"/>
              <a:buChar char=""/>
              <a:tabLst>
                <a:tab pos="685800" algn="l"/>
              </a:tabLst>
            </a:pPr>
            <a:endParaRPr lang="kk-KZ" dirty="0" smtClean="0">
              <a:effectLst/>
              <a:latin typeface="Times New Roman"/>
              <a:ea typeface="Times New Roman"/>
            </a:endParaRPr>
          </a:p>
          <a:p>
            <a:pPr marL="742950" lvl="1" indent="-285750" algn="just">
              <a:spcAft>
                <a:spcPts val="0"/>
              </a:spcAft>
              <a:buFont typeface="Wingdings"/>
              <a:buChar char=""/>
              <a:tabLst>
                <a:tab pos="685800" algn="l"/>
              </a:tabLst>
            </a:pPr>
            <a:endParaRPr lang="ru-RU" dirty="0">
              <a:effectLst/>
              <a:latin typeface="Times New Roman"/>
              <a:ea typeface="Times New Roman"/>
            </a:endParaRPr>
          </a:p>
        </p:txBody>
      </p:sp>
    </p:spTree>
    <p:extLst>
      <p:ext uri="{BB962C8B-B14F-4D97-AF65-F5344CB8AC3E}">
        <p14:creationId xmlns:p14="http://schemas.microsoft.com/office/powerpoint/2010/main" val="13281088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51520" y="-3265140"/>
            <a:ext cx="8496944" cy="11233845"/>
          </a:xfrm>
          <a:prstGeom prst="rect">
            <a:avLst/>
          </a:prstGeom>
        </p:spPr>
        <p:txBody>
          <a:bodyPr wrap="square">
            <a:spAutoFit/>
          </a:bodyPr>
          <a:lstStyle/>
          <a:p>
            <a:pPr algn="just">
              <a:spcAft>
                <a:spcPts val="0"/>
              </a:spcAft>
            </a:pPr>
            <a:endParaRPr lang="kk-KZ" dirty="0" smtClean="0">
              <a:effectLst/>
              <a:latin typeface="Times New Roman"/>
              <a:ea typeface="Times New Roman"/>
            </a:endParaRPr>
          </a:p>
          <a:p>
            <a:pPr algn="just">
              <a:spcAft>
                <a:spcPts val="0"/>
              </a:spcAft>
            </a:pPr>
            <a:endParaRPr lang="kk-KZ" dirty="0">
              <a:latin typeface="Times New Roman"/>
              <a:ea typeface="Times New Roman"/>
            </a:endParaRPr>
          </a:p>
          <a:p>
            <a:pPr algn="just">
              <a:spcAft>
                <a:spcPts val="0"/>
              </a:spcAft>
            </a:pPr>
            <a:endParaRPr lang="kk-KZ" dirty="0" smtClean="0">
              <a:effectLst/>
              <a:latin typeface="Times New Roman"/>
              <a:ea typeface="Times New Roman"/>
            </a:endParaRPr>
          </a:p>
          <a:p>
            <a:pPr algn="just">
              <a:spcAft>
                <a:spcPts val="0"/>
              </a:spcAft>
            </a:pPr>
            <a:endParaRPr lang="kk-KZ" dirty="0">
              <a:latin typeface="Times New Roman"/>
              <a:ea typeface="Times New Roman"/>
            </a:endParaRPr>
          </a:p>
          <a:p>
            <a:pPr algn="just">
              <a:spcAft>
                <a:spcPts val="0"/>
              </a:spcAft>
            </a:pPr>
            <a:endParaRPr lang="kk-KZ" dirty="0" smtClean="0">
              <a:effectLst/>
              <a:latin typeface="Times New Roman"/>
              <a:ea typeface="Times New Roman"/>
            </a:endParaRPr>
          </a:p>
          <a:p>
            <a:pPr algn="just">
              <a:spcAft>
                <a:spcPts val="0"/>
              </a:spcAft>
            </a:pPr>
            <a:endParaRPr lang="kk-KZ" dirty="0">
              <a:latin typeface="Times New Roman"/>
              <a:ea typeface="Times New Roman"/>
            </a:endParaRPr>
          </a:p>
          <a:p>
            <a:pPr algn="just">
              <a:spcAft>
                <a:spcPts val="0"/>
              </a:spcAft>
            </a:pPr>
            <a:endParaRPr lang="kk-KZ" dirty="0" smtClean="0">
              <a:effectLst/>
              <a:latin typeface="Times New Roman"/>
              <a:ea typeface="Times New Roman"/>
            </a:endParaRPr>
          </a:p>
          <a:p>
            <a:pPr algn="just">
              <a:spcAft>
                <a:spcPts val="0"/>
              </a:spcAft>
            </a:pPr>
            <a:endParaRPr lang="kk-KZ" dirty="0">
              <a:latin typeface="Times New Roman"/>
              <a:ea typeface="Times New Roman"/>
            </a:endParaRPr>
          </a:p>
          <a:p>
            <a:pPr algn="just">
              <a:spcAft>
                <a:spcPts val="0"/>
              </a:spcAft>
            </a:pPr>
            <a:endParaRPr lang="kk-KZ" dirty="0" smtClean="0">
              <a:effectLst/>
              <a:latin typeface="Times New Roman"/>
              <a:ea typeface="Times New Roman"/>
            </a:endParaRPr>
          </a:p>
          <a:p>
            <a:pPr algn="just">
              <a:spcAft>
                <a:spcPts val="0"/>
              </a:spcAft>
            </a:pPr>
            <a:endParaRPr lang="kk-KZ" dirty="0">
              <a:latin typeface="Times New Roman"/>
              <a:ea typeface="Times New Roman"/>
            </a:endParaRPr>
          </a:p>
          <a:p>
            <a:pPr algn="just">
              <a:spcAft>
                <a:spcPts val="0"/>
              </a:spcAft>
            </a:pPr>
            <a:endParaRPr lang="kk-KZ" dirty="0" smtClean="0">
              <a:effectLst/>
              <a:latin typeface="Times New Roman"/>
              <a:ea typeface="Times New Roman"/>
            </a:endParaRPr>
          </a:p>
          <a:p>
            <a:pPr algn="just">
              <a:spcAft>
                <a:spcPts val="0"/>
              </a:spcAft>
            </a:pPr>
            <a:endParaRPr lang="kk-KZ" dirty="0">
              <a:latin typeface="Times New Roman"/>
              <a:ea typeface="Times New Roman"/>
            </a:endParaRPr>
          </a:p>
          <a:p>
            <a:pPr algn="just">
              <a:spcAft>
                <a:spcPts val="0"/>
              </a:spcAft>
            </a:pPr>
            <a:endParaRPr lang="kk-KZ" dirty="0" smtClean="0">
              <a:effectLst/>
              <a:latin typeface="Times New Roman"/>
              <a:ea typeface="Times New Roman"/>
            </a:endParaRPr>
          </a:p>
          <a:p>
            <a:pPr algn="just">
              <a:spcAft>
                <a:spcPts val="0"/>
              </a:spcAft>
            </a:pPr>
            <a:r>
              <a:rPr lang="kk-KZ" sz="1400" b="1" i="1" u="sng" dirty="0" smtClean="0">
                <a:solidFill>
                  <a:srgbClr val="C00000"/>
                </a:solidFill>
                <a:effectLst/>
                <a:latin typeface="Times New Roman"/>
                <a:ea typeface="Times New Roman"/>
              </a:rPr>
              <a:t>Функционалдық жоспар </a:t>
            </a:r>
            <a:r>
              <a:rPr lang="kk-KZ" sz="1400" dirty="0" smtClean="0">
                <a:effectLst/>
                <a:latin typeface="Times New Roman"/>
                <a:ea typeface="Times New Roman"/>
              </a:rPr>
              <a:t>– бұл фирманың ортақ стратегиясы шегінде берілген функцияларды іске асыру бойынша қабылданатын шешімдер кешені</a:t>
            </a:r>
            <a:endParaRPr lang="ru-RU" sz="1400" dirty="0" smtClean="0">
              <a:effectLst/>
              <a:latin typeface="Times New Roman"/>
              <a:ea typeface="Times New Roman"/>
            </a:endParaRPr>
          </a:p>
          <a:p>
            <a:pPr algn="just">
              <a:spcAft>
                <a:spcPts val="0"/>
              </a:spcAft>
            </a:pPr>
            <a:r>
              <a:rPr lang="kk-KZ" sz="1400" dirty="0" smtClean="0">
                <a:effectLst/>
                <a:latin typeface="Times New Roman"/>
                <a:ea typeface="Times New Roman"/>
              </a:rPr>
              <a:t>4. </a:t>
            </a:r>
            <a:r>
              <a:rPr lang="kk-KZ" sz="1400" u="sng" dirty="0" smtClean="0">
                <a:effectLst/>
                <a:latin typeface="Times New Roman"/>
                <a:ea typeface="Times New Roman"/>
              </a:rPr>
              <a:t>Мәліметтерді өзгерісін есепке алу</a:t>
            </a:r>
            <a:r>
              <a:rPr lang="kk-KZ" sz="1400" dirty="0" smtClean="0">
                <a:effectLst/>
                <a:latin typeface="Times New Roman"/>
                <a:ea typeface="Times New Roman"/>
              </a:rPr>
              <a:t>:</a:t>
            </a:r>
            <a:endParaRPr lang="ru-RU" sz="1400" dirty="0" smtClean="0">
              <a:effectLst/>
              <a:latin typeface="Times New Roman"/>
              <a:ea typeface="Times New Roman"/>
            </a:endParaRPr>
          </a:p>
          <a:p>
            <a:pPr marL="742950" lvl="1" indent="-285750" algn="just">
              <a:spcAft>
                <a:spcPts val="0"/>
              </a:spcAft>
              <a:buFont typeface="Wingdings"/>
              <a:buChar char=""/>
              <a:tabLst>
                <a:tab pos="685800" algn="l"/>
              </a:tabLst>
            </a:pPr>
            <a:r>
              <a:rPr lang="kk-KZ" sz="1400" dirty="0" smtClean="0">
                <a:effectLst/>
                <a:latin typeface="Times New Roman"/>
                <a:ea typeface="Times New Roman"/>
              </a:rPr>
              <a:t>қатаң</a:t>
            </a:r>
            <a:endParaRPr lang="ru-RU" sz="1400" dirty="0" smtClean="0">
              <a:effectLst/>
              <a:latin typeface="Times New Roman"/>
              <a:ea typeface="Times New Roman"/>
            </a:endParaRPr>
          </a:p>
          <a:p>
            <a:pPr marL="742950" lvl="1" indent="-285750" algn="just">
              <a:spcAft>
                <a:spcPts val="0"/>
              </a:spcAft>
              <a:buFont typeface="Wingdings"/>
              <a:buChar char=""/>
              <a:tabLst>
                <a:tab pos="685800" algn="l"/>
              </a:tabLst>
            </a:pPr>
            <a:r>
              <a:rPr lang="kk-KZ" sz="1400" dirty="0" smtClean="0">
                <a:effectLst/>
                <a:latin typeface="Times New Roman"/>
                <a:ea typeface="Times New Roman"/>
              </a:rPr>
              <a:t>икемді</a:t>
            </a:r>
            <a:endParaRPr lang="ru-RU" sz="1400" dirty="0" smtClean="0">
              <a:effectLst/>
              <a:latin typeface="Times New Roman"/>
              <a:ea typeface="Times New Roman"/>
            </a:endParaRPr>
          </a:p>
          <a:p>
            <a:pPr algn="just">
              <a:spcAft>
                <a:spcPts val="0"/>
              </a:spcAft>
            </a:pPr>
            <a:r>
              <a:rPr lang="kk-KZ" sz="1400" dirty="0" smtClean="0">
                <a:effectLst/>
                <a:latin typeface="Times New Roman"/>
                <a:ea typeface="Times New Roman"/>
              </a:rPr>
              <a:t>5. </a:t>
            </a:r>
            <a:r>
              <a:rPr lang="kk-KZ" sz="1400" u="sng" dirty="0" smtClean="0">
                <a:effectLst/>
                <a:latin typeface="Times New Roman"/>
                <a:ea typeface="Times New Roman"/>
              </a:rPr>
              <a:t>Уақыт бойынша кезектілігі</a:t>
            </a:r>
            <a:r>
              <a:rPr lang="kk-KZ" sz="1400" dirty="0" smtClean="0">
                <a:effectLst/>
                <a:latin typeface="Times New Roman"/>
                <a:ea typeface="Times New Roman"/>
              </a:rPr>
              <a:t>:</a:t>
            </a:r>
            <a:endParaRPr lang="ru-RU" sz="1400" dirty="0" smtClean="0">
              <a:effectLst/>
              <a:latin typeface="Times New Roman"/>
              <a:ea typeface="Times New Roman"/>
            </a:endParaRPr>
          </a:p>
          <a:p>
            <a:pPr marL="742950" lvl="1" indent="-285750" algn="just">
              <a:spcAft>
                <a:spcPts val="0"/>
              </a:spcAft>
              <a:buFont typeface="Wingdings"/>
              <a:buChar char=""/>
              <a:tabLst>
                <a:tab pos="685800" algn="l"/>
              </a:tabLst>
            </a:pPr>
            <a:r>
              <a:rPr lang="kk-KZ" sz="1400" dirty="0" smtClean="0">
                <a:effectLst/>
                <a:latin typeface="Times New Roman"/>
                <a:ea typeface="Times New Roman"/>
              </a:rPr>
              <a:t>ағымды (реттелген)</a:t>
            </a:r>
            <a:endParaRPr lang="ru-RU" sz="1400" dirty="0" smtClean="0">
              <a:effectLst/>
              <a:latin typeface="Times New Roman"/>
              <a:ea typeface="Times New Roman"/>
            </a:endParaRPr>
          </a:p>
          <a:p>
            <a:pPr marL="742950" lvl="1" indent="-285750" algn="just">
              <a:spcAft>
                <a:spcPts val="0"/>
              </a:spcAft>
              <a:buFont typeface="Wingdings"/>
              <a:buChar char=""/>
              <a:tabLst>
                <a:tab pos="685800" algn="l"/>
              </a:tabLst>
            </a:pPr>
            <a:r>
              <a:rPr lang="kk-KZ" sz="1400" dirty="0" smtClean="0">
                <a:effectLst/>
                <a:latin typeface="Times New Roman"/>
                <a:ea typeface="Times New Roman"/>
              </a:rPr>
              <a:t>жылжымалы</a:t>
            </a:r>
            <a:endParaRPr lang="ru-RU" sz="1400" dirty="0" smtClean="0">
              <a:effectLst/>
              <a:latin typeface="Times New Roman"/>
              <a:ea typeface="Times New Roman"/>
            </a:endParaRPr>
          </a:p>
          <a:p>
            <a:pPr marL="742950" lvl="1" indent="-285750" algn="just">
              <a:spcAft>
                <a:spcPts val="0"/>
              </a:spcAft>
              <a:buFont typeface="Wingdings"/>
              <a:buChar char=""/>
              <a:tabLst>
                <a:tab pos="685800" algn="l"/>
              </a:tabLst>
            </a:pPr>
            <a:r>
              <a:rPr lang="kk-KZ" sz="1400" dirty="0" smtClean="0">
                <a:effectLst/>
                <a:latin typeface="Times New Roman"/>
                <a:ea typeface="Times New Roman"/>
              </a:rPr>
              <a:t>кезексіз (эвентуалды)</a:t>
            </a:r>
            <a:endParaRPr lang="ru-RU" sz="1400" dirty="0" smtClean="0">
              <a:effectLst/>
              <a:latin typeface="Times New Roman"/>
              <a:ea typeface="Times New Roman"/>
            </a:endParaRPr>
          </a:p>
          <a:p>
            <a:pPr algn="just">
              <a:spcAft>
                <a:spcPts val="0"/>
              </a:spcAft>
            </a:pPr>
            <a:r>
              <a:rPr lang="kk-KZ" sz="1400" dirty="0" smtClean="0">
                <a:effectLst/>
                <a:latin typeface="Times New Roman"/>
                <a:ea typeface="Times New Roman"/>
              </a:rPr>
              <a:t>6. </a:t>
            </a:r>
            <a:r>
              <a:rPr lang="kk-KZ" sz="1400" u="sng" dirty="0" smtClean="0">
                <a:effectLst/>
                <a:latin typeface="Times New Roman"/>
                <a:ea typeface="Times New Roman"/>
              </a:rPr>
              <a:t>Қайталану жүйелілігі немесе деңгейі</a:t>
            </a:r>
            <a:r>
              <a:rPr lang="kk-KZ" sz="1400" dirty="0" smtClean="0">
                <a:effectLst/>
                <a:latin typeface="Times New Roman"/>
                <a:ea typeface="Times New Roman"/>
              </a:rPr>
              <a:t>:</a:t>
            </a:r>
            <a:endParaRPr lang="ru-RU" sz="1400" dirty="0" smtClean="0">
              <a:effectLst/>
              <a:latin typeface="Times New Roman"/>
              <a:ea typeface="Times New Roman"/>
            </a:endParaRPr>
          </a:p>
          <a:p>
            <a:pPr marL="742950" lvl="1" indent="-285750" algn="just">
              <a:spcAft>
                <a:spcPts val="0"/>
              </a:spcAft>
              <a:buFont typeface="Wingdings"/>
              <a:buChar char=""/>
              <a:tabLst>
                <a:tab pos="685800" algn="l"/>
              </a:tabLst>
            </a:pPr>
            <a:r>
              <a:rPr lang="kk-KZ" sz="1400" dirty="0" smtClean="0">
                <a:effectLst/>
                <a:latin typeface="Times New Roman"/>
                <a:ea typeface="Times New Roman"/>
              </a:rPr>
              <a:t>тұрақты қайталанатын жоспарлар, ол жоспарлау үрдісін реттейтін саясатпен, процедуралармен және ережелермен толықтырылады</a:t>
            </a:r>
            <a:endParaRPr lang="ru-RU" sz="1400" dirty="0" smtClean="0">
              <a:effectLst/>
              <a:latin typeface="Times New Roman"/>
              <a:ea typeface="Times New Roman"/>
            </a:endParaRPr>
          </a:p>
          <a:p>
            <a:pPr marL="742950" lvl="1" indent="-285750" algn="just">
              <a:spcAft>
                <a:spcPts val="0"/>
              </a:spcAft>
              <a:buFont typeface="Wingdings"/>
              <a:buChar char=""/>
              <a:tabLst>
                <a:tab pos="685800" algn="l"/>
              </a:tabLst>
            </a:pPr>
            <a:r>
              <a:rPr lang="kk-KZ" sz="1400" dirty="0" smtClean="0">
                <a:effectLst/>
                <a:latin typeface="Times New Roman"/>
                <a:ea typeface="Times New Roman"/>
              </a:rPr>
              <a:t>бірегей  (қайталанбайтын – бизнес-жоспарлар, бағдарламалар, жобалар)</a:t>
            </a:r>
          </a:p>
          <a:p>
            <a:pPr lvl="1" algn="just">
              <a:spcAft>
                <a:spcPts val="0"/>
              </a:spcAft>
              <a:tabLst>
                <a:tab pos="685800" algn="l"/>
              </a:tabLst>
            </a:pPr>
            <a:endParaRPr lang="ru-RU" sz="1400" dirty="0" smtClean="0">
              <a:effectLst/>
              <a:latin typeface="Times New Roman"/>
              <a:ea typeface="Times New Roman"/>
            </a:endParaRPr>
          </a:p>
          <a:p>
            <a:pPr indent="449580" algn="just">
              <a:spcAft>
                <a:spcPts val="0"/>
              </a:spcAft>
            </a:pPr>
            <a:r>
              <a:rPr lang="kk-KZ" sz="1400" b="1" i="1" u="sng" dirty="0" smtClean="0">
                <a:effectLst/>
                <a:latin typeface="Times New Roman"/>
                <a:ea typeface="Times New Roman"/>
              </a:rPr>
              <a:t>Жеке жоспар түрлерінің негізгі тағайындалулары</a:t>
            </a:r>
            <a:r>
              <a:rPr lang="kk-KZ" sz="1400" dirty="0" smtClean="0">
                <a:effectLst/>
                <a:latin typeface="Times New Roman"/>
                <a:ea typeface="Times New Roman"/>
              </a:rPr>
              <a:t>:</a:t>
            </a:r>
            <a:endParaRPr lang="ru-RU" sz="1400" dirty="0" smtClean="0">
              <a:effectLst/>
              <a:latin typeface="Times New Roman"/>
              <a:ea typeface="Times New Roman"/>
            </a:endParaRPr>
          </a:p>
          <a:p>
            <a:pPr indent="449580" algn="just">
              <a:spcAft>
                <a:spcPts val="0"/>
              </a:spcAft>
            </a:pPr>
            <a:r>
              <a:rPr lang="kk-KZ" sz="1400" dirty="0" smtClean="0">
                <a:effectLst/>
                <a:latin typeface="Times New Roman"/>
                <a:ea typeface="Times New Roman"/>
              </a:rPr>
              <a:t>Жоспарлардың барлық алуантүрлілігі кәсіпорындағы жоспарлаудың бірыңғай жүйесі шеңберінде өзара байланысқан болуы керек, сонымен бірге олардың міндеттері туралы есте ұстаған жөн::</a:t>
            </a:r>
            <a:endParaRPr lang="ru-RU" sz="1400" dirty="0" smtClean="0">
              <a:effectLst/>
              <a:latin typeface="Times New Roman"/>
              <a:ea typeface="Times New Roman"/>
            </a:endParaRPr>
          </a:p>
          <a:p>
            <a:pPr marL="1143000" lvl="2" indent="-228600" algn="just">
              <a:spcAft>
                <a:spcPts val="0"/>
              </a:spcAft>
              <a:buFont typeface="Wingdings"/>
              <a:buChar char=""/>
              <a:tabLst>
                <a:tab pos="685800" algn="l"/>
              </a:tabLst>
            </a:pPr>
            <a:r>
              <a:rPr lang="kk-KZ" sz="1400" dirty="0" smtClean="0">
                <a:effectLst/>
                <a:latin typeface="Times New Roman"/>
                <a:ea typeface="Times New Roman"/>
              </a:rPr>
              <a:t>стратегиялық – басқару құрылымдарды, инвестицияларды, ҒЗТКЖ (бенчмаркинг) толығырақ талқылау</a:t>
            </a:r>
            <a:endParaRPr lang="ru-RU" sz="1400" dirty="0" smtClean="0">
              <a:effectLst/>
              <a:latin typeface="Times New Roman"/>
              <a:ea typeface="Times New Roman"/>
            </a:endParaRPr>
          </a:p>
          <a:p>
            <a:pPr marL="1143000" lvl="2" indent="-228600" algn="just">
              <a:spcAft>
                <a:spcPts val="0"/>
              </a:spcAft>
              <a:buFont typeface="Wingdings"/>
              <a:buChar char=""/>
              <a:tabLst>
                <a:tab pos="685800" algn="l"/>
              </a:tabLst>
            </a:pPr>
            <a:r>
              <a:rPr lang="kk-KZ" sz="1400" dirty="0" smtClean="0">
                <a:effectLst/>
                <a:latin typeface="Times New Roman"/>
                <a:ea typeface="Times New Roman"/>
              </a:rPr>
              <a:t>ағымдық – пайдалану қызметiнің сұрақтарын толық талқылау, яғни кәсіпорында бар өндірістік ресурстарды тиімді пайдалану</a:t>
            </a:r>
            <a:endParaRPr lang="ru-RU" sz="1400" dirty="0" smtClean="0">
              <a:effectLst/>
              <a:latin typeface="Times New Roman"/>
              <a:ea typeface="Times New Roman"/>
            </a:endParaRPr>
          </a:p>
          <a:p>
            <a:pPr marL="1143000" lvl="2" indent="-228600" algn="just">
              <a:spcAft>
                <a:spcPts val="0"/>
              </a:spcAft>
              <a:buFont typeface="Wingdings"/>
              <a:buChar char=""/>
              <a:tabLst>
                <a:tab pos="685800" algn="l"/>
              </a:tabLst>
            </a:pPr>
            <a:r>
              <a:rPr lang="kk-KZ" sz="1400" dirty="0" smtClean="0">
                <a:effectLst/>
                <a:latin typeface="Times New Roman"/>
                <a:ea typeface="Times New Roman"/>
              </a:rPr>
              <a:t>жедел – кәсіпорынның бiр қалыпты, ырғақты жұмысын қамтамасыз ету (өндірістік-диспетчерлік бөлім, цехтік қызметтер) </a:t>
            </a:r>
            <a:endParaRPr lang="ru-RU" sz="1400" dirty="0" smtClean="0">
              <a:effectLst/>
              <a:latin typeface="Times New Roman"/>
              <a:ea typeface="Times New Roman"/>
            </a:endParaRPr>
          </a:p>
          <a:p>
            <a:pPr algn="just">
              <a:spcAft>
                <a:spcPts val="0"/>
              </a:spcAft>
            </a:pPr>
            <a:r>
              <a:rPr lang="kk-KZ" sz="1400" dirty="0" smtClean="0">
                <a:effectLst/>
                <a:latin typeface="Times New Roman"/>
                <a:ea typeface="Times New Roman"/>
              </a:rPr>
              <a:t>	Жалпы алғанда фирма ішілік жоспарлау процессі үздіксіз болуы керек және “салынған” жоспарлар жүйесінің  жүйелі  іске асырылуын қамтамасыз ету керек: стратегиялық жоспар тактикалық жоспарда нақтыланады, тактикалық – ағымдықта, ал ол өз кезегінде жедел жоспарда.</a:t>
            </a:r>
          </a:p>
          <a:p>
            <a:pPr algn="just">
              <a:spcAft>
                <a:spcPts val="0"/>
              </a:spcAft>
            </a:pPr>
            <a:endParaRPr lang="kk-KZ" dirty="0">
              <a:latin typeface="Times New Roman"/>
              <a:ea typeface="Times New Roman"/>
            </a:endParaRPr>
          </a:p>
          <a:p>
            <a:pPr algn="just">
              <a:spcAft>
                <a:spcPts val="0"/>
              </a:spcAft>
            </a:pPr>
            <a:endParaRPr lang="kk-KZ" dirty="0" smtClean="0">
              <a:effectLst/>
              <a:latin typeface="Times New Roman"/>
              <a:ea typeface="Times New Roman"/>
            </a:endParaRPr>
          </a:p>
          <a:p>
            <a:pPr algn="just">
              <a:spcAft>
                <a:spcPts val="0"/>
              </a:spcAft>
            </a:pPr>
            <a:endParaRPr lang="kk-KZ" dirty="0">
              <a:latin typeface="Times New Roman"/>
              <a:ea typeface="Times New Roman"/>
            </a:endParaRPr>
          </a:p>
          <a:p>
            <a:pPr algn="just">
              <a:spcAft>
                <a:spcPts val="0"/>
              </a:spcAft>
            </a:pPr>
            <a:endParaRPr lang="kk-KZ" dirty="0" smtClean="0">
              <a:effectLst/>
              <a:latin typeface="Times New Roman"/>
              <a:ea typeface="Times New Roman"/>
            </a:endParaRPr>
          </a:p>
          <a:p>
            <a:pPr algn="just">
              <a:spcAft>
                <a:spcPts val="0"/>
              </a:spcAft>
            </a:pPr>
            <a:endParaRPr lang="kk-KZ" dirty="0">
              <a:latin typeface="Times New Roman"/>
              <a:ea typeface="Times New Roman"/>
            </a:endParaRPr>
          </a:p>
          <a:p>
            <a:pPr algn="just">
              <a:spcAft>
                <a:spcPts val="0"/>
              </a:spcAft>
            </a:pPr>
            <a:endParaRPr lang="kk-KZ" dirty="0" smtClean="0">
              <a:effectLst/>
              <a:latin typeface="Times New Roman"/>
              <a:ea typeface="Times New Roman"/>
            </a:endParaRPr>
          </a:p>
          <a:p>
            <a:pPr algn="just">
              <a:spcAft>
                <a:spcPts val="0"/>
              </a:spcAft>
            </a:pPr>
            <a:endParaRPr lang="ru-RU" dirty="0">
              <a:effectLst/>
              <a:latin typeface="Times New Roman"/>
              <a:ea typeface="Times New Roman"/>
            </a:endParaRPr>
          </a:p>
        </p:txBody>
      </p:sp>
    </p:spTree>
    <p:extLst>
      <p:ext uri="{BB962C8B-B14F-4D97-AF65-F5344CB8AC3E}">
        <p14:creationId xmlns:p14="http://schemas.microsoft.com/office/powerpoint/2010/main" val="11340979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899592" y="260648"/>
            <a:ext cx="7416824" cy="6494085"/>
          </a:xfrm>
          <a:prstGeom prst="rect">
            <a:avLst/>
          </a:prstGeom>
        </p:spPr>
        <p:txBody>
          <a:bodyPr wrap="square">
            <a:spAutoFit/>
          </a:bodyPr>
          <a:lstStyle/>
          <a:p>
            <a:pPr indent="457200" algn="just">
              <a:spcAft>
                <a:spcPts val="0"/>
              </a:spcAft>
            </a:pPr>
            <a:endParaRPr lang="kk-KZ" sz="1600" b="1" dirty="0" smtClean="0">
              <a:solidFill>
                <a:srgbClr val="C00000"/>
              </a:solidFill>
              <a:effectLst/>
              <a:latin typeface="Times New Roman"/>
              <a:ea typeface="Times New Roman"/>
            </a:endParaRPr>
          </a:p>
          <a:p>
            <a:pPr indent="457200" algn="just">
              <a:spcAft>
                <a:spcPts val="0"/>
              </a:spcAft>
            </a:pPr>
            <a:endParaRPr lang="kk-KZ" sz="1600" b="1" dirty="0">
              <a:solidFill>
                <a:srgbClr val="C00000"/>
              </a:solidFill>
              <a:latin typeface="Times New Roman"/>
              <a:ea typeface="Times New Roman"/>
            </a:endParaRPr>
          </a:p>
          <a:p>
            <a:pPr indent="457200" algn="just">
              <a:spcAft>
                <a:spcPts val="0"/>
              </a:spcAft>
            </a:pPr>
            <a:endParaRPr lang="kk-KZ" sz="1600" b="1" dirty="0" smtClean="0">
              <a:solidFill>
                <a:srgbClr val="C00000"/>
              </a:solidFill>
              <a:effectLst/>
              <a:latin typeface="Times New Roman"/>
              <a:ea typeface="Times New Roman"/>
            </a:endParaRPr>
          </a:p>
          <a:p>
            <a:pPr indent="457200" algn="just">
              <a:spcAft>
                <a:spcPts val="0"/>
              </a:spcAft>
            </a:pPr>
            <a:r>
              <a:rPr lang="kk-KZ" sz="1600" b="1" dirty="0" smtClean="0">
                <a:solidFill>
                  <a:srgbClr val="C00000"/>
                </a:solidFill>
                <a:effectLst/>
                <a:latin typeface="Times New Roman"/>
                <a:ea typeface="Times New Roman"/>
              </a:rPr>
              <a:t>4 Кәсіпорынның өндірістік-коммерциялық қызметінің қысқа мерзімді жоспарының мазмұны мен міндеттері </a:t>
            </a:r>
            <a:endParaRPr lang="ru-RU" sz="1600" dirty="0" smtClean="0">
              <a:solidFill>
                <a:srgbClr val="C00000"/>
              </a:solidFill>
              <a:effectLst/>
              <a:latin typeface="Times New Roman"/>
              <a:ea typeface="Times New Roman"/>
            </a:endParaRPr>
          </a:p>
          <a:p>
            <a:pPr indent="449580" algn="just">
              <a:spcAft>
                <a:spcPts val="0"/>
              </a:spcAft>
            </a:pPr>
            <a:r>
              <a:rPr lang="kk-KZ" sz="1600" dirty="0" smtClean="0">
                <a:effectLst/>
                <a:latin typeface="Times New Roman"/>
                <a:ea typeface="Times New Roman"/>
              </a:rPr>
              <a:t> </a:t>
            </a:r>
            <a:endParaRPr lang="ru-RU" sz="1600" dirty="0" smtClean="0">
              <a:effectLst/>
              <a:latin typeface="Times New Roman"/>
              <a:ea typeface="Times New Roman"/>
            </a:endParaRPr>
          </a:p>
          <a:p>
            <a:pPr indent="449580" algn="just">
              <a:spcAft>
                <a:spcPts val="0"/>
              </a:spcAft>
            </a:pPr>
            <a:r>
              <a:rPr lang="kk-KZ" sz="1600" b="1" i="1" u="sng" dirty="0" smtClean="0">
                <a:effectLst/>
                <a:latin typeface="Times New Roman"/>
                <a:ea typeface="Times New Roman"/>
              </a:rPr>
              <a:t>Ағымдық жоспар </a:t>
            </a:r>
            <a:r>
              <a:rPr lang="kk-KZ" sz="1600" dirty="0" smtClean="0">
                <a:effectLst/>
                <a:latin typeface="Times New Roman"/>
                <a:ea typeface="Times New Roman"/>
              </a:rPr>
              <a:t>– бұл маркетингтік, техникалық, өнеркәсіптік, қаржылық қызметтердің, сонымен қатар фирма персоналдарының әлеуметтік дамуының кешенді жылдық жоспары, бұл жоспар өзара байланысқан көрсеткіштер жүйесі арқылы кәсіпорын қызметінің барлық жақтарын қамтып көрсетеді, сонымен бірге олардың техника-экономикалық негіздеуін (ТЭН), жоспарлық тапсырмалардың орындалуын қамтамасыз ететін ұйымдастырушылық-техникалық және әлеуметтік-экономикалық шараларды  қарастырады.</a:t>
            </a:r>
            <a:endParaRPr lang="ru-RU" sz="1600" dirty="0">
              <a:latin typeface="Times New Roman"/>
              <a:ea typeface="Times New Roman"/>
            </a:endParaRPr>
          </a:p>
          <a:p>
            <a:pPr indent="449580" algn="just">
              <a:spcAft>
                <a:spcPts val="0"/>
              </a:spcAft>
            </a:pPr>
            <a:r>
              <a:rPr lang="kk-KZ" sz="1600" dirty="0" smtClean="0">
                <a:effectLst/>
                <a:latin typeface="Times New Roman"/>
                <a:ea typeface="Times New Roman"/>
              </a:rPr>
              <a:t>1965ж. дейін – өнеркәсіптік қаржылық жоспарлар</a:t>
            </a:r>
            <a:endParaRPr lang="ru-RU" sz="1600" dirty="0">
              <a:latin typeface="Times New Roman"/>
              <a:ea typeface="Times New Roman"/>
            </a:endParaRPr>
          </a:p>
          <a:p>
            <a:pPr indent="449580" algn="just">
              <a:spcAft>
                <a:spcPts val="0"/>
              </a:spcAft>
            </a:pPr>
            <a:r>
              <a:rPr lang="kk-KZ" sz="1600" dirty="0" smtClean="0">
                <a:effectLst/>
                <a:latin typeface="Times New Roman"/>
                <a:ea typeface="Times New Roman"/>
              </a:rPr>
              <a:t>1965-1987 жж. – техникалық өнеркәсіптік қаржылық жоспарлар</a:t>
            </a:r>
            <a:endParaRPr lang="ru-RU" sz="1600" dirty="0" smtClean="0">
              <a:effectLst/>
              <a:latin typeface="Times New Roman"/>
              <a:ea typeface="Times New Roman"/>
            </a:endParaRPr>
          </a:p>
          <a:p>
            <a:pPr algn="ctr">
              <a:spcAft>
                <a:spcPts val="0"/>
              </a:spcAft>
            </a:pPr>
            <a:r>
              <a:rPr lang="kk-KZ" sz="1600" dirty="0" smtClean="0">
                <a:effectLst/>
                <a:latin typeface="Times New Roman"/>
                <a:ea typeface="Times New Roman"/>
              </a:rPr>
              <a:t>     1991ж. бастап – маркетигтік техникалық өнеркәсіптік қаржылық жоспарлар</a:t>
            </a:r>
            <a:endParaRPr lang="ru-RU" sz="1600" dirty="0" smtClean="0">
              <a:effectLst/>
              <a:latin typeface="Times New Roman"/>
              <a:ea typeface="Times New Roman"/>
            </a:endParaRPr>
          </a:p>
          <a:p>
            <a:pPr indent="449580" algn="just">
              <a:spcAft>
                <a:spcPts val="0"/>
              </a:spcAft>
            </a:pPr>
            <a:endParaRPr lang="kk-KZ" sz="1600" b="1" i="1" u="sng" dirty="0" smtClean="0">
              <a:solidFill>
                <a:srgbClr val="C00000"/>
              </a:solidFill>
              <a:effectLst/>
              <a:latin typeface="Times New Roman"/>
              <a:ea typeface="Times New Roman"/>
            </a:endParaRPr>
          </a:p>
          <a:p>
            <a:pPr indent="449580" algn="just">
              <a:spcAft>
                <a:spcPts val="0"/>
              </a:spcAft>
            </a:pPr>
            <a:r>
              <a:rPr lang="kk-KZ" sz="1600" b="1" i="1" u="sng" dirty="0" smtClean="0">
                <a:solidFill>
                  <a:srgbClr val="C00000"/>
                </a:solidFill>
                <a:effectLst/>
                <a:latin typeface="Times New Roman"/>
                <a:ea typeface="Times New Roman"/>
              </a:rPr>
              <a:t>Ағымды жоспарларды әзірлеуге арналған бастапқы мәліметтер</a:t>
            </a:r>
            <a:r>
              <a:rPr lang="kk-KZ" sz="1600" dirty="0" smtClean="0">
                <a:effectLst/>
                <a:latin typeface="Times New Roman"/>
                <a:ea typeface="Times New Roman"/>
              </a:rPr>
              <a:t>:</a:t>
            </a:r>
            <a:endParaRPr lang="ru-RU" sz="1600" dirty="0" smtClean="0">
              <a:effectLst/>
              <a:latin typeface="Times New Roman"/>
              <a:ea typeface="Times New Roman"/>
            </a:endParaRPr>
          </a:p>
          <a:p>
            <a:pPr algn="just">
              <a:spcAft>
                <a:spcPts val="0"/>
              </a:spcAft>
            </a:pPr>
            <a:r>
              <a:rPr lang="kk-KZ" sz="1600" dirty="0" smtClean="0">
                <a:effectLst/>
                <a:latin typeface="Times New Roman"/>
                <a:ea typeface="Times New Roman"/>
              </a:rPr>
              <a:t>1. Стратегиялық және орташа мерзімді жоспарлар</a:t>
            </a:r>
            <a:endParaRPr lang="ru-RU" sz="1600" dirty="0" smtClean="0">
              <a:effectLst/>
              <a:latin typeface="Times New Roman"/>
              <a:ea typeface="Times New Roman"/>
            </a:endParaRPr>
          </a:p>
          <a:p>
            <a:pPr algn="just">
              <a:spcAft>
                <a:spcPts val="0"/>
              </a:spcAft>
            </a:pPr>
            <a:r>
              <a:rPr lang="kk-KZ" sz="1600" dirty="0" smtClean="0">
                <a:effectLst/>
                <a:latin typeface="Times New Roman"/>
                <a:ea typeface="Times New Roman"/>
              </a:rPr>
              <a:t>2. Өнімнің (жұмыстың, қызметтің) анықталған сұранысы</a:t>
            </a:r>
            <a:endParaRPr lang="ru-RU" sz="1600" dirty="0" smtClean="0">
              <a:effectLst/>
              <a:latin typeface="Times New Roman"/>
              <a:ea typeface="Times New Roman"/>
            </a:endParaRPr>
          </a:p>
          <a:p>
            <a:pPr algn="just">
              <a:spcAft>
                <a:spcPts val="0"/>
              </a:spcAft>
            </a:pPr>
            <a:r>
              <a:rPr lang="kk-KZ" sz="1600" dirty="0" smtClean="0">
                <a:effectLst/>
                <a:latin typeface="Times New Roman"/>
                <a:ea typeface="Times New Roman"/>
              </a:rPr>
              <a:t>3. Экономикалық талдау материалдары </a:t>
            </a:r>
            <a:endParaRPr lang="ru-RU" sz="1600" dirty="0" smtClean="0">
              <a:effectLst/>
              <a:latin typeface="Times New Roman"/>
              <a:ea typeface="Times New Roman"/>
            </a:endParaRPr>
          </a:p>
          <a:p>
            <a:pPr algn="just">
              <a:spcAft>
                <a:spcPts val="0"/>
              </a:spcAft>
            </a:pPr>
            <a:r>
              <a:rPr lang="kk-KZ" sz="1600" dirty="0" smtClean="0">
                <a:effectLst/>
                <a:latin typeface="Times New Roman"/>
                <a:ea typeface="Times New Roman"/>
              </a:rPr>
              <a:t>4. Жоспарлаудың бастапқы мәліметтері (индикаторлар, реттегіштер)</a:t>
            </a:r>
            <a:endParaRPr lang="ru-RU" sz="1600" dirty="0" smtClean="0">
              <a:effectLst/>
              <a:latin typeface="Times New Roman"/>
              <a:ea typeface="Times New Roman"/>
            </a:endParaRPr>
          </a:p>
          <a:p>
            <a:pPr algn="just">
              <a:spcAft>
                <a:spcPts val="0"/>
              </a:spcAft>
            </a:pPr>
            <a:r>
              <a:rPr lang="kk-KZ" sz="1600" dirty="0" smtClean="0">
                <a:effectLst/>
                <a:latin typeface="Times New Roman"/>
                <a:ea typeface="Times New Roman"/>
              </a:rPr>
              <a:t>5. Прогрессивті техника-экономикалық нормалар мен нормативтер   </a:t>
            </a:r>
            <a:endParaRPr lang="ru-RU" sz="1600" dirty="0" smtClean="0">
              <a:effectLst/>
              <a:latin typeface="Times New Roman"/>
              <a:ea typeface="Times New Roman"/>
            </a:endParaRPr>
          </a:p>
          <a:p>
            <a:pPr algn="just">
              <a:spcAft>
                <a:spcPts val="0"/>
              </a:spcAft>
            </a:pPr>
            <a:r>
              <a:rPr lang="kk-KZ" sz="1600" dirty="0" smtClean="0">
                <a:effectLst/>
                <a:latin typeface="Times New Roman"/>
                <a:ea typeface="Times New Roman"/>
              </a:rPr>
              <a:t>6. Жоспарлардың сапасын және тиімділігін бағалау</a:t>
            </a:r>
          </a:p>
          <a:p>
            <a:pPr algn="just">
              <a:spcAft>
                <a:spcPts val="0"/>
              </a:spcAft>
            </a:pPr>
            <a:endParaRPr lang="kk-KZ" sz="1600" dirty="0">
              <a:latin typeface="Times New Roman"/>
              <a:ea typeface="Times New Roman"/>
            </a:endParaRPr>
          </a:p>
          <a:p>
            <a:pPr algn="just">
              <a:spcAft>
                <a:spcPts val="0"/>
              </a:spcAft>
            </a:pPr>
            <a:endParaRPr lang="ru-RU" sz="1600" dirty="0">
              <a:effectLst/>
              <a:latin typeface="Times New Roman"/>
              <a:ea typeface="Times New Roman"/>
            </a:endParaRPr>
          </a:p>
        </p:txBody>
      </p:sp>
    </p:spTree>
    <p:extLst>
      <p:ext uri="{BB962C8B-B14F-4D97-AF65-F5344CB8AC3E}">
        <p14:creationId xmlns:p14="http://schemas.microsoft.com/office/powerpoint/2010/main" val="7213661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9552" y="980728"/>
            <a:ext cx="8136904" cy="50405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147614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23528" y="1129327"/>
            <a:ext cx="7992888" cy="3139321"/>
          </a:xfrm>
          <a:prstGeom prst="rect">
            <a:avLst/>
          </a:prstGeom>
        </p:spPr>
        <p:txBody>
          <a:bodyPr wrap="square">
            <a:spAutoFit/>
          </a:bodyPr>
          <a:lstStyle/>
          <a:p>
            <a:pPr indent="449580">
              <a:spcAft>
                <a:spcPts val="0"/>
              </a:spcAft>
            </a:pPr>
            <a:r>
              <a:rPr lang="kk-KZ" sz="2000" b="1" u="sng" dirty="0" smtClean="0">
                <a:effectLst/>
                <a:latin typeface="Times New Roman"/>
                <a:ea typeface="Times New Roman"/>
              </a:rPr>
              <a:t>6  Жоспарлау үрдісі және оның негізгі кезеңдері</a:t>
            </a:r>
            <a:endParaRPr lang="ru-RU" sz="2000" u="sng" dirty="0" smtClean="0">
              <a:effectLst/>
              <a:latin typeface="Times New Roman"/>
              <a:ea typeface="Times New Roman"/>
            </a:endParaRPr>
          </a:p>
          <a:p>
            <a:pPr indent="449580">
              <a:spcAft>
                <a:spcPts val="0"/>
              </a:spcAft>
            </a:pPr>
            <a:r>
              <a:rPr lang="kk-KZ" dirty="0" smtClean="0">
                <a:effectLst/>
                <a:latin typeface="Times New Roman"/>
                <a:ea typeface="Times New Roman"/>
              </a:rPr>
              <a:t> </a:t>
            </a:r>
            <a:endParaRPr lang="ru-RU" dirty="0" smtClean="0">
              <a:effectLst/>
              <a:latin typeface="Times New Roman"/>
              <a:ea typeface="Times New Roman"/>
            </a:endParaRPr>
          </a:p>
          <a:p>
            <a:pPr indent="449580" algn="just">
              <a:spcAft>
                <a:spcPts val="0"/>
              </a:spcAft>
            </a:pPr>
            <a:r>
              <a:rPr lang="kk-KZ" sz="2000" dirty="0" smtClean="0">
                <a:effectLst/>
                <a:latin typeface="Times New Roman"/>
                <a:ea typeface="Times New Roman"/>
              </a:rPr>
              <a:t>Фирма ішілік жоспарлау механизмі кәсіпорынның осы жағдайын макроэкономкалық зертеу үрдісі мен оның болашақтағы дамуының болжамдық деңгейін улгілеудің өзара байланысына негізделеді.</a:t>
            </a:r>
            <a:endParaRPr lang="ru-RU" sz="2000" dirty="0" smtClean="0">
              <a:effectLst/>
              <a:latin typeface="Times New Roman"/>
              <a:ea typeface="Times New Roman"/>
            </a:endParaRPr>
          </a:p>
          <a:p>
            <a:pPr>
              <a:spcAft>
                <a:spcPts val="0"/>
              </a:spcAft>
            </a:pPr>
            <a:r>
              <a:rPr lang="kk-KZ" sz="2000" dirty="0" smtClean="0">
                <a:effectLst/>
                <a:latin typeface="Times New Roman"/>
                <a:ea typeface="Times New Roman"/>
              </a:rPr>
              <a:t>       	</a:t>
            </a:r>
            <a:r>
              <a:rPr lang="kk-KZ" sz="2000" u="sng" dirty="0" smtClean="0">
                <a:solidFill>
                  <a:srgbClr val="C00000"/>
                </a:solidFill>
                <a:effectLst/>
                <a:latin typeface="Times New Roman"/>
                <a:ea typeface="Times New Roman"/>
              </a:rPr>
              <a:t>Негізгі кезеңдер</a:t>
            </a:r>
            <a:r>
              <a:rPr lang="kk-KZ" sz="2000" dirty="0" smtClean="0">
                <a:effectLst/>
                <a:latin typeface="Times New Roman"/>
                <a:ea typeface="Times New Roman"/>
              </a:rPr>
              <a:t>:</a:t>
            </a:r>
            <a:endParaRPr lang="ru-RU" sz="2000" dirty="0" smtClean="0">
              <a:effectLst/>
              <a:latin typeface="Times New Roman"/>
              <a:ea typeface="Times New Roman"/>
            </a:endParaRPr>
          </a:p>
          <a:p>
            <a:pPr marL="342900" lvl="0" indent="-342900">
              <a:spcAft>
                <a:spcPts val="0"/>
              </a:spcAft>
              <a:buFont typeface="+mj-lt"/>
              <a:buAutoNum type="arabicPeriod"/>
              <a:tabLst>
                <a:tab pos="228600" algn="l"/>
              </a:tabLst>
            </a:pPr>
            <a:r>
              <a:rPr lang="kk-KZ" sz="2000" u="sng" dirty="0" smtClean="0">
                <a:effectLst/>
                <a:latin typeface="Times New Roman"/>
                <a:ea typeface="Times New Roman"/>
              </a:rPr>
              <a:t>Ортақ мақсатты әзірлеу</a:t>
            </a:r>
            <a:endParaRPr lang="ru-RU" sz="2000" u="sng" dirty="0" smtClean="0">
              <a:effectLst/>
              <a:latin typeface="Times New Roman"/>
              <a:ea typeface="Times New Roman"/>
            </a:endParaRPr>
          </a:p>
          <a:p>
            <a:pPr marL="342900" lvl="0" indent="-342900">
              <a:spcAft>
                <a:spcPts val="0"/>
              </a:spcAft>
              <a:buFont typeface="+mj-lt"/>
              <a:buAutoNum type="arabicPeriod"/>
              <a:tabLst>
                <a:tab pos="228600" algn="l"/>
              </a:tabLst>
            </a:pPr>
            <a:r>
              <a:rPr lang="kk-KZ" sz="2000" u="sng" dirty="0" smtClean="0">
                <a:effectLst/>
                <a:latin typeface="Times New Roman"/>
                <a:ea typeface="Times New Roman"/>
              </a:rPr>
              <a:t>Нақты міндеттерді анықтау</a:t>
            </a:r>
            <a:endParaRPr lang="ru-RU" sz="2000" u="sng" dirty="0" smtClean="0">
              <a:effectLst/>
              <a:latin typeface="Times New Roman"/>
              <a:ea typeface="Times New Roman"/>
            </a:endParaRPr>
          </a:p>
          <a:p>
            <a:pPr marL="342900" lvl="0" indent="-342900">
              <a:spcAft>
                <a:spcPts val="0"/>
              </a:spcAft>
              <a:buFont typeface="+mj-lt"/>
              <a:buAutoNum type="arabicPeriod"/>
              <a:tabLst>
                <a:tab pos="228600" algn="l"/>
              </a:tabLst>
            </a:pPr>
            <a:r>
              <a:rPr lang="kk-KZ" sz="2000" u="sng" dirty="0" smtClean="0">
                <a:effectLst/>
                <a:latin typeface="Times New Roman"/>
                <a:ea typeface="Times New Roman"/>
              </a:rPr>
              <a:t>Оларға қол жеткізудің негізгі жолдары мен құралдарын таң</a:t>
            </a:r>
            <a:r>
              <a:rPr lang="kk-KZ" sz="2000" dirty="0" smtClean="0">
                <a:effectLst/>
                <a:latin typeface="Times New Roman"/>
                <a:ea typeface="Times New Roman"/>
              </a:rPr>
              <a:t>дау</a:t>
            </a:r>
            <a:endParaRPr lang="ru-RU" sz="2000" dirty="0" smtClean="0">
              <a:effectLst/>
              <a:latin typeface="Times New Roman"/>
              <a:ea typeface="Times New Roman"/>
            </a:endParaRPr>
          </a:p>
          <a:p>
            <a:pPr marL="342900" lvl="0" indent="-342900">
              <a:spcAft>
                <a:spcPts val="0"/>
              </a:spcAft>
              <a:buFont typeface="+mj-lt"/>
              <a:buAutoNum type="arabicPeriod"/>
              <a:tabLst>
                <a:tab pos="228600" algn="l"/>
              </a:tabLst>
            </a:pPr>
            <a:r>
              <a:rPr lang="kk-KZ" sz="2000" u="sng" dirty="0" smtClean="0">
                <a:effectLst/>
                <a:latin typeface="Times New Roman"/>
                <a:ea typeface="Times New Roman"/>
              </a:rPr>
              <a:t>Қойылған мақсатар мен міндеттердің орындалуын бақылау</a:t>
            </a:r>
            <a:endParaRPr lang="ru-RU" sz="2000" u="sng" dirty="0">
              <a:effectLst/>
              <a:latin typeface="Times New Roman"/>
              <a:ea typeface="Times New Roman"/>
            </a:endParaRPr>
          </a:p>
        </p:txBody>
      </p:sp>
    </p:spTree>
    <p:extLst>
      <p:ext uri="{BB962C8B-B14F-4D97-AF65-F5344CB8AC3E}">
        <p14:creationId xmlns:p14="http://schemas.microsoft.com/office/powerpoint/2010/main" val="141139598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Волна">
  <a:themeElements>
    <a:clrScheme name="Волна">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Волна">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Волна">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44</TotalTime>
  <Words>626</Words>
  <Application>Microsoft Office PowerPoint</Application>
  <PresentationFormat>Экран (4:3)</PresentationFormat>
  <Paragraphs>186</Paragraphs>
  <Slides>12</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12</vt:i4>
      </vt:variant>
    </vt:vector>
  </HeadingPairs>
  <TitlesOfParts>
    <vt:vector size="13" baseType="lpstr">
      <vt:lpstr>Волна</vt:lpstr>
      <vt:lpstr>2 КӘСІПОРЫНДАҒЫ ЖОСПАРЛАУ НЕГІЗДЕРІ</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 КӘСІПОРЫНДАҒЫ ЖОСПАРЛАУ НЕГІЗДЕРІ</dc:title>
  <dc:creator>Асем Сагидолдина</dc:creator>
  <cp:lastModifiedBy>Асем Сагидолдина</cp:lastModifiedBy>
  <cp:revision>5</cp:revision>
  <dcterms:created xsi:type="dcterms:W3CDTF">2020-01-09T04:30:44Z</dcterms:created>
  <dcterms:modified xsi:type="dcterms:W3CDTF">2020-01-09T05:15:40Z</dcterms:modified>
</cp:coreProperties>
</file>